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6187b91667848bc" /><Relationship Type="http://schemas.openxmlformats.org/officeDocument/2006/relationships/extended-properties" Target="/docProps/app.xml" Id="R7573a01dc44f4c3f" /><Relationship Type="http://schemas.openxmlformats.org/officeDocument/2006/relationships/officeDocument" Target="/ppt/presentation.xml" Id="R7951807fd2ef49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a68fd6b0d4444d"/>
  </p:sldMasterIdLst>
  <p:notesMasterIdLst>
    <p:notesMasterId xmlns:r="http://schemas.openxmlformats.org/officeDocument/2006/relationships" r:id="R2d6bcda454304366"/>
  </p:notesMasterIdLst>
  <p:sldIdLst>
    <p:sldId xmlns:r="http://schemas.openxmlformats.org/officeDocument/2006/relationships" id="256" r:id="R53e01d41b05148e8"/>
    <p:sldId xmlns:r="http://schemas.openxmlformats.org/officeDocument/2006/relationships" id="257" r:id="Rd614edde5fd24eb2"/>
    <p:sldId xmlns:r="http://schemas.openxmlformats.org/officeDocument/2006/relationships" id="258" r:id="Rb59876aab4514570"/>
    <p:sldId xmlns:r="http://schemas.openxmlformats.org/officeDocument/2006/relationships" id="259" r:id="Raa31e7010f154db9"/>
    <p:sldId xmlns:r="http://schemas.openxmlformats.org/officeDocument/2006/relationships" id="260" r:id="Rf747ae5a4fe34979"/>
    <p:sldId xmlns:r="http://schemas.openxmlformats.org/officeDocument/2006/relationships" id="261" r:id="R11fd76a19ebb41d1"/>
    <p:sldId xmlns:r="http://schemas.openxmlformats.org/officeDocument/2006/relationships" id="262" r:id="R8381b41992ca4811"/>
    <p:sldId xmlns:r="http://schemas.openxmlformats.org/officeDocument/2006/relationships" id="263" r:id="R8f28f05aaf454d51"/>
    <p:sldId xmlns:r="http://schemas.openxmlformats.org/officeDocument/2006/relationships" id="264" r:id="R93107820909d4891"/>
    <p:sldId xmlns:r="http://schemas.openxmlformats.org/officeDocument/2006/relationships" id="265" r:id="R0b33031826c14f6c"/>
    <p:sldId xmlns:r="http://schemas.openxmlformats.org/officeDocument/2006/relationships" id="266" r:id="R68ac1f7e71114ee5"/>
    <p:sldId xmlns:r="http://schemas.openxmlformats.org/officeDocument/2006/relationships" id="267" r:id="Rf36c6c491dbc494d"/>
    <p:sldId xmlns:r="http://schemas.openxmlformats.org/officeDocument/2006/relationships" id="268" r:id="Rac8993648a9b454a"/>
    <p:sldId xmlns:r="http://schemas.openxmlformats.org/officeDocument/2006/relationships" id="269" r:id="R217821dfd16c4c87"/>
    <p:sldId xmlns:r="http://schemas.openxmlformats.org/officeDocument/2006/relationships" id="270" r:id="R23d183cef3ca446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07f4eccad64343" /><Relationship Type="http://schemas.openxmlformats.org/officeDocument/2006/relationships/slideMaster" Target="/ppt/slideMasters/slideMaster1.xml" Id="Rb5a68fd6b0d4444d" /><Relationship Type="http://schemas.openxmlformats.org/officeDocument/2006/relationships/notesMaster" Target="/ppt/notesMasters/notesMaster1.xml" Id="R2d6bcda454304366" /><Relationship Type="http://schemas.openxmlformats.org/officeDocument/2006/relationships/presProps" Target="/ppt/presProps.xml" Id="R63fac2dd2db84ec7" /><Relationship Type="http://schemas.openxmlformats.org/officeDocument/2006/relationships/tableStyles" Target="/ppt/tableStyles.xml" Id="R031fee1868514a16" /><Relationship Type="http://schemas.openxmlformats.org/officeDocument/2006/relationships/slide" Target="/ppt/slides/slide1.xml" Id="R53e01d41b05148e8" /><Relationship Type="http://schemas.openxmlformats.org/officeDocument/2006/relationships/slide" Target="/ppt/slides/slide2.xml" Id="Rd614edde5fd24eb2" /><Relationship Type="http://schemas.openxmlformats.org/officeDocument/2006/relationships/slide" Target="/ppt/slides/slide3.xml" Id="Rb59876aab4514570" /><Relationship Type="http://schemas.openxmlformats.org/officeDocument/2006/relationships/slide" Target="/ppt/slides/slide4.xml" Id="Raa31e7010f154db9" /><Relationship Type="http://schemas.openxmlformats.org/officeDocument/2006/relationships/slide" Target="/ppt/slides/slide5.xml" Id="Rf747ae5a4fe34979" /><Relationship Type="http://schemas.openxmlformats.org/officeDocument/2006/relationships/slide" Target="/ppt/slides/slide6.xml" Id="R11fd76a19ebb41d1" /><Relationship Type="http://schemas.openxmlformats.org/officeDocument/2006/relationships/slide" Target="/ppt/slides/slide7.xml" Id="R8381b41992ca4811" /><Relationship Type="http://schemas.openxmlformats.org/officeDocument/2006/relationships/slide" Target="/ppt/slides/slide8.xml" Id="R8f28f05aaf454d51" /><Relationship Type="http://schemas.openxmlformats.org/officeDocument/2006/relationships/slide" Target="/ppt/slides/slide9.xml" Id="R93107820909d4891" /><Relationship Type="http://schemas.openxmlformats.org/officeDocument/2006/relationships/slide" Target="/ppt/slides/slide10.xml" Id="R0b33031826c14f6c" /><Relationship Type="http://schemas.openxmlformats.org/officeDocument/2006/relationships/slide" Target="/ppt/slides/slide11.xml" Id="R68ac1f7e71114ee5" /><Relationship Type="http://schemas.openxmlformats.org/officeDocument/2006/relationships/slide" Target="/ppt/slides/slide12.xml" Id="Rf36c6c491dbc494d" /><Relationship Type="http://schemas.openxmlformats.org/officeDocument/2006/relationships/slide" Target="/ppt/slides/slide13.xml" Id="Rac8993648a9b454a" /><Relationship Type="http://schemas.openxmlformats.org/officeDocument/2006/relationships/slide" Target="/ppt/slides/slide14.xml" Id="R217821dfd16c4c87" /><Relationship Type="http://schemas.openxmlformats.org/officeDocument/2006/relationships/slide" Target="/ppt/slides/slide15.xml" Id="R23d183cef3ca44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885638147546a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Warm Editorial Music">
      <a:dk1>
        <a:srgbClr val="111111"/>
      </a:dk1>
      <a:lt1>
        <a:srgbClr val="FFFFFF"/>
      </a:lt1>
      <a:dk2>
        <a:srgbClr val="18352F"/>
      </a:dk2>
      <a:lt2>
        <a:srgbClr val="F2EBDD"/>
      </a:lt2>
      <a:accent1>
        <a:srgbClr val="24413A"/>
      </a:accent1>
      <a:accent2>
        <a:srgbClr val="E99279"/>
      </a:accent2>
      <a:accent3>
        <a:srgbClr val="D9B65D"/>
      </a:accent3>
      <a:accent4>
        <a:srgbClr val="9AAFA5"/>
      </a:accent4>
      <a:accent5>
        <a:srgbClr val="82A9BE"/>
      </a:accent5>
      <a:accent6>
        <a:srgbClr val="A58169"/>
      </a:accent6>
      <a:hlink>
        <a:srgbClr val="82A9BE"/>
      </a:hlink>
      <a:folHlink>
        <a:srgbClr val="8B729E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Warm Editorial Music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8efd1dacbda4552" /><Relationship Type="http://schemas.openxmlformats.org/officeDocument/2006/relationships/notesMaster" Target="/ppt/notesMasters/notesMaster1.xml" Id="R3d99ca8e623849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6a979cc023472e" /><Relationship Type="http://schemas.openxmlformats.org/officeDocument/2006/relationships/notesMaster" Target="/ppt/notesMasters/notesMaster1.xml" Id="Re3b0b056dd0240a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f061bec3604d6f" /><Relationship Type="http://schemas.openxmlformats.org/officeDocument/2006/relationships/notesMaster" Target="/ppt/notesMasters/notesMaster1.xml" Id="R6b833f8f7d2f41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3c149cc7074bed" /><Relationship Type="http://schemas.openxmlformats.org/officeDocument/2006/relationships/notesMaster" Target="/ppt/notesMasters/notesMaster1.xml" Id="Rf8ef72793e8846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9c47775557415a" /><Relationship Type="http://schemas.openxmlformats.org/officeDocument/2006/relationships/notesMaster" Target="/ppt/notesMasters/notesMaster1.xml" Id="R00f6661ace434f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cc07857b2645c2" /><Relationship Type="http://schemas.openxmlformats.org/officeDocument/2006/relationships/notesMaster" Target="/ppt/notesMasters/notesMaster1.xml" Id="Rb4904ea0c81a43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1fd15c3b23b4a29" /><Relationship Type="http://schemas.openxmlformats.org/officeDocument/2006/relationships/notesMaster" Target="/ppt/notesMasters/notesMaster1.xml" Id="Rfec2a3dd12f749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22ec3e42e0b4f36" /><Relationship Type="http://schemas.openxmlformats.org/officeDocument/2006/relationships/notesMaster" Target="/ppt/notesMasters/notesMaster1.xml" Id="Rc13b3e5b95984e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512ab892ef54239" /><Relationship Type="http://schemas.openxmlformats.org/officeDocument/2006/relationships/notesMaster" Target="/ppt/notesMasters/notesMaster1.xml" Id="Rf3213d2376d7463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67a61dd6574a26" /><Relationship Type="http://schemas.openxmlformats.org/officeDocument/2006/relationships/notesMaster" Target="/ppt/notesMasters/notesMaster1.xml" Id="R1447ac0a0c0b46b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09ab55aeb65452c" /><Relationship Type="http://schemas.openxmlformats.org/officeDocument/2006/relationships/notesMaster" Target="/ppt/notesMasters/notesMaster1.xml" Id="Re83c04804d5f49c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ad4f7bc5e70460b" /><Relationship Type="http://schemas.openxmlformats.org/officeDocument/2006/relationships/notesMaster" Target="/ppt/notesMasters/notesMaster1.xml" Id="Rddcc1c0d573d410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c2e497c3c54777" /><Relationship Type="http://schemas.openxmlformats.org/officeDocument/2006/relationships/notesMaster" Target="/ppt/notesMasters/notesMaster1.xml" Id="Rae2b5a1d42044e9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0a00adf8279428c" /><Relationship Type="http://schemas.openxmlformats.org/officeDocument/2006/relationships/notesMaster" Target="/ppt/notesMasters/notesMaster1.xml" Id="R9539068d78dc421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169eeb228c64cf2" /><Relationship Type="http://schemas.openxmlformats.org/officeDocument/2006/relationships/notesMaster" Target="/ppt/notesMasters/notesMaster1.xml" Id="R9ae2f33a955d4b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童趣水彩音乐教室：小朋友演奏小钟琴、葫芦丝、竹笛，后方有合唱队；奶油白、柔和橙、鼠尾草绿配色，左侧留标题空间。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各位领导、各位老师，大家好。今天我分享的书是英国音乐教育家保罗·哈里斯的《无条件教学：走出音乐教学的困境》。我想先说明，今天不是做一场抽象的教育理论介绍，而是把书中的核心观念放回我们每天真实面对的声音里：一年级小钟琴的第一下敲击，二、三年级葫芦丝不够稳定的气息，四至六年级竹笛参差不齐的指法，以及合唱社团里有些孩子想唱却不敢开口的瞬间。三十分钟里，我想和大家一起追问：当孩子暂时没有达到我们的期待时，我们还能怎样专业地教、温柔地等，并帮助他继续向前？在正式开始前，我想请大家在心里想起一个学生：他可能动作慢一些、声音小一些，或者在公开展示时总想站到最后一排。今天我们不急着讨论怎样把他迅速变得和别人一样，而是先问：我的课堂是否给了他一个能够进入、能够成功、能够继续的入口？带着这个具体的孩子来听，后面的每个理念都会更有温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https://books.google.com/books/about/%E6%97%A0%E6%9D%A1%E4%BB%B6%E6%95%99%E5%AD%A6.html?id=q0q70QEACAAJ</a:t>
            </a:r>
          </a:p>
          <a:p xmlns:a="http://schemas.openxmlformats.org/drawingml/2006/main">
            <a:r>
              <a:t>- https://www.paulharristeaching.co.uk/media</a:t>
            </a:r>
          </a:p>
          <a:p xmlns:a="http://schemas.openxmlformats.org/drawingml/2006/main">
            <a:r>
              <a:t>- Illustration: OpenAI-generated cover-ensemble.png (2026-08-29).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把目录设计成一条柔和的五线谱路径，五个节点分别搭配小书、耳朵、乐器、镜子和嫩芽的童趣图标，避免商务流程图。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今天的分享分为五个相互连接的部分。第一，先看见教师自身带进课堂的“条件”；第二，回到我们最熟悉的难题——敲不齐、吹不准、唱不稳；第三，把理念分别放进小钟琴、葫芦丝、竹笛和合唱社团；第四，重新思考评价学生的标尺；第五，形成明天就能尝试的行动。这里的顺序很重要：如果只讲技巧，我们很容易继续在原来的评价框架里修修补补；只有先看见自己的前提，才能真正改变课堂中的语言、任务和关系。大家也可以把这五个问题迁移到自己的学科。所谓“条件”，并不只存在于音乐课堂：语文可能期待孩子立即完整表达，数学可能期待统一的解题速度，体育也可能期待动作同步。音乐提供了一个特别清楚的观察窗口，因为孩子的紧张、犹豫和自信会直接进入声音。接下来我会先讲书，再不断回到这些可听见、可看见的课堂证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Structure and school context: user-provided task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左侧做一本暖黄色“书封”式文字构图，右侧用手写线条串联作者、背景与概念；配单簧管、书页、铅笔、音符小插画。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保罗·哈里斯既是单簧管演奏者、作曲家，也是长期研究音乐学习过程的教育者。他有六百余种出版物，并长期从事器乐教学、教师培训和音乐教育写作。无条件教学的思考在二〇二〇年前后被集中提出，英文版于二〇二一年出版，中文版由西南大学出版社于二〇二四年出版。需要特别厘清一个误区：无条件教学绝不是“学生怎样都行”，也不是取消音准、节奏、气息和合作要求。它要求教师识别那些可能挡住学习的前提，比如“只有练得好我才愿意耐心教”“只有整齐才算好课堂”。目标仍然专业，变化的是路径、节奏和教师的回应方式。书中也提醒我们，并非所有条件都应该取消。安全、器材完好、保护嗓音、尊重同伴，都是必要条件。真正需要管理的，是那些不易察觉、却会改变教师态度的条件。例如，当学生练习充分时我更有耐心，当学生反应快时我给他更多表达机会。无条件教学的专业性，就在于区分“保障学习的条件”和“阻碍学习的条件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https://books.google.com/books/about/%E6%97%A0%E6%9D%A1%E4%BB%B6%E6%95%99%E5%AD%A6.html?id=q0q70QEACAAJ</a:t>
            </a:r>
          </a:p>
          <a:p xmlns:a="http://schemas.openxmlformats.org/drawingml/2006/main">
            <a:r>
              <a:t>- https://www.ism.org/news/unconditional-teaching/</a:t>
            </a:r>
          </a:p>
          <a:p xmlns:a="http://schemas.openxmlformats.org/drawingml/2006/main">
            <a:r>
              <a:t>- https://www.paulharristeaching.co.uk/media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两幅并列童趣小场景：小钟琴上一个“跑出来的音符”、葫芦丝旁漏气的小气泡；红色叉号淡化，绿色耳朵与箭头突出“先听见、再调整”。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书中这句很直接：我们都有自己的教学条件，而且可能很多。放到小钟琴课堂，一年级孩子第三个音敲错时，我们很容易马上停下全班，让他重复到正确。技术问题也许暂时解决了，但孩子接收到的信息可能是：音乐就是不能错。葫芦丝课堂也一样，音孔漏气、低音不响时，如果回应是“怎么还按不严”，孩子常常会更紧张，手指更僵。无条件教学提醒我，把评价从对人的判断改成对声音现象的描述：刚才这个音有一点漏气，我们一起找找哪根手指还没有贴住；刚才的节奏前半句很稳，后半句再用走步试一次。准确要求没有消失，孩子却获得了可行动的下一步。如果把两种语言放在一起比较，差别会更清楚。第一种是“错了，再来”，学生只知道结果；第二种是“我听见第二拍比第一拍轻，我们让手腕再松一点”，学生获得了声音证据和动作办法。葫芦丝也可以说：“这个低音已经出来了，只是尾部有一点散，我们用更均匀的气再保持两拍。”这样的反馈并不含糊，反而更准确，因为它告诉学生问题在哪里、成功已经发生在哪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https://www.ism.org/images/files/Extract-from-Unconditional-Teaching-What-are-our-own-conditions.pdf</a:t>
            </a:r>
          </a:p>
          <a:p xmlns:a="http://schemas.openxmlformats.org/drawingml/2006/main">
            <a:r>
              <a:t>- https://www.ism.org/news/unconditional-teaching/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合唱半圆中，一名孩子从轻声哼鸣逐渐加入；老师用开放手势邀请，周围同伴表情支持，色调温暖、没有舞台竞赛感。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这段原文对我的合唱社团触动很深：每一个来到我们面前的学生，都值得被认真教导。合唱里有些孩子音准基础弱，排练时嘴巴动得很小，甚至只做口型。过去我们可能把它理解成不投入，实际上他很可能是在保护自己——因为他害怕自己的声音被同伴听见。我的做法可以改成四级入口：先允许哼鸣，再唱元音，再做同伴回声，最后进入完整声部。评价也先看他是否听着同伴、是否保持气息、是否愿意发出真实声音。音准当然要练，但音准的生长需要一个安全的心理空间；孩子先敢唱，我们才有机会真正教会他唱。合唱排练时，我还可以把“敢发声”设计成集体任务，而不是某个孩子的个人补救。全体先闭口哼鸣，再用一个元音唱旋律，最后加入歌词；这样基础薄弱的孩子不会被暴露，能力较强的孩子也在训练共鸣和气息。等声音稳定后，再用两人互听、声部互听来精修音高。接纳差异不是降低合唱质量，而是在更安全的过程中获得更真实、更稳定的声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https://www.ism.org/wp-content/uploads/2023/08/Extract-from-Unconditional-Teaching-A-moment-for-reflection.pdf</a:t>
            </a:r>
          </a:p>
          <a:p xmlns:a="http://schemas.openxmlformats.org/drawingml/2006/main">
            <a:r>
              <a:t>- https://www.paulharristeaching.co.uk/media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一幅连续的校本课程学习长卷：左侧小钟琴、中间葫芦丝、右侧竹笛；人物能力不同但都在参与，教师蹲下与孩子平视。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回到本校的课程链条，我们会发现困境并不是某一种乐器造成的，而是单一成功标准造成的。一年级小钟琴如果只看音高，孩子可能没有真正听见音色、长短和力度；二、三年级葫芦丝如果只看指法整齐，就容易忽略气息是否稳定、乐句是否有方向；高段竹笛如果全班按同一速度推进，基础薄弱的孩子会不断累积失败；合唱社团如果只追求音准统一，有些孩子会用沉默来保证“不出错”。这些现象提醒我：同一个教学目标可以有不同的进入通道，也应该收集不同类型的学习证据。一把只测正确率的尺子，量不出孩子的音乐感受、合作和表达。这四个困境背后还有一个共同现象：教师为了保证课堂效率，往往默认“所有人同一时间、用同一种方式、达到同一表现”。这种安排管理起来方便，却可能让一部分学生长期只是在跟随。对学校领导和其他学科老师来说，这也是观察音乐校本课程质量的一个角度：不仅看最后齐不齐，还看过程中有多少孩子真正听见、理解、选择并承担了自己的音乐任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School-specific scenarios: user-provided task brief.</a:t>
            </a:r>
          </a:p>
          <a:p xmlns:a="http://schemas.openxmlformats.org/drawingml/2006/main">
            <a:r>
              <a:t>- Illustration: OpenAI-generated instrument-journey.png (2026-08-29).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四枚柔和彩色音符环绕一本打开的书，分别对应审美、表现、创意、文化；线条像五线谱自然连接，避免四宫格商务图。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如果把无条件教学和二〇二二年版艺术课程标准对照，会发现二者并不冲突，反而同向。审美感知意味着先允许孩子有真实感受，不急着给唯一答案；艺术表现意味着为同一音乐目标提供不同难度和不同媒介的入口；创意实践意味着孩子可以选择节奏、力度、动作或伴奏方式；文化理解则要求我们不把葫芦丝、竹笛只教成发声工具，还要让孩子理解其音色、作品和文化语境。与此同时，准确、连贯、合作和表达这些专业标准仍然存在。所谓无条件，是教师不因为孩子暂时没达到标准就撤回耐心，而是继续设计下一条可走的路。例如审美感知并不是让学生随意说“好听”，而是引导他用速度、力度、音色和情绪说明理由；艺术表现也不是只完成一首曲子，而是能根据音乐意图调整声音。创意实践可以很小，小到为小钟琴设计两拍伴奏、为葫芦丝选择一次呼吸；文化理解则可以从竹笛的音色、演奏姿态和作品背景开始。四个素养落到课堂后，教师的要求会更丰富，而不是更松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https://www.moe.gov.cn/srcsite/A26/s8001/202204/t20220420_619921.html</a:t>
            </a:r>
          </a:p>
          <a:p xmlns:a="http://schemas.openxmlformats.org/drawingml/2006/main">
            <a:r>
              <a:t>- https://www.ism.org/news/unconditional-teaching/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左侧彩色小钟琴和闪亮音符，右侧葫芦丝与柔和气流线；中间用一条蜿蜒音乐小路连接，呈现“每个人从自己的入口出发”。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以一年级小钟琴为例，我可以先不急着完整演奏。先让孩子比较木槌轻敲和重敲的音色，找到一个自己最喜欢的音；再完成一音成功、两音接龙，最后加入强弱和故事动作。这样，技术是在音乐体验中生长。葫芦丝课堂可以先用吹纸条体验均匀气流，再无声按孔检查手型，把长音分成三拍、五拍、八拍三个层级，最后做两小节乐句轮奏。同一首曲子也可以有基础、进阶和创意三种任务：基础组吹稳定骨干音，进阶组完成旋律，创意组设计力度或伴奏。每个孩子都在同一音乐里，却有适合自己的下一步。具体上课时，小钟琴的基础任务可以只负责固定音型，进阶任务完成旋律，创意任务加入强弱或问答；最后三组叠加，孩子会发现每一种任务都对整体音乐有价值。葫芦丝可以让学生先选择自己能稳定保持的长音拍数，并在下一轮主动挑战更长。教师记录的不是谁最快完成，而是谁听出了变化、用了什么策略、下一次准备挑战什么，这些都是可见的成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https://www.ism.org/wp-content/uploads/2023/08/Extract-from-Unconditional-Teaching-Teaching-scales.pdf</a:t>
            </a:r>
          </a:p>
          <a:p xmlns:a="http://schemas.openxmlformats.org/drawingml/2006/main">
            <a:r>
              <a:t>- School-specific course context: user-provided task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右侧为温暖合唱排练插画，前景有一名逐渐敢开口的孩子；左侧用竹笛和四级阶梯呈现分层任务。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到了高段，竹笛学习的差异会更明显。无条件教学并不回避差异，而是把差异转化为合奏资源：基础薄弱的学生吹节奏骨架或持续音，常规组吹完整旋律，进阶组处理力度与句法，最后大家在同一作品里共同完成。合唱社团中，如果有人音高不稳，我会尽量避免当众贴上“跑调”的标签，而用手势画旋律走向、安排声部内同伴示范，并允许孩子先轻声或哼鸣。评价不只盯着一个音，还看气息、倾听、融合和情感。这里的关键是：接纳差异并不是允许学生永远停在原处，而是让下一步既清晰又够得着。竹笛课堂里，如果一段旋律有较难的高音或指法转换，可以把它拆成节奏、指法、气息和旋律四个角色，让学生先在自己能够承担的位置参与合奏，再逐步交换角色。合唱中也可以把旋律走向画在空中，让孩子先用手势“唱准”，再用声音实现。高要求来自清晰的音乐目标，低威胁来自不羞辱、不贴标签，并允许学生通过多个台阶接近目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https://www.ism.org/news/unconditional-teaching/</a:t>
            </a:r>
          </a:p>
          <a:p xmlns:a="http://schemas.openxmlformats.org/drawingml/2006/main">
            <a:r>
              <a:t>- Illustration: OpenAI-generated choir-inclusive.png (2026-08-29).</a:t>
            </a:r>
          </a:p>
          <a:p xmlns:a="http://schemas.openxmlformats.org/drawingml/2006/main">
            <a:r>
              <a:t>- School-specific course context: user-provided task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三个相连的柔和彩色圆形音符：信息、技能、态度；中央不是分数，而是一颗正在发芽的音乐种子。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书中谈音阶教学时提出，信息、技能和态度三方面都需要被考虑并彼此连接。我认为这也是音乐课堂评价很好的标尺。以竹笛为例，信息是学生知道为什么要控制气息、为什么某个指法会影响音色；技能是他能否做出稳定声音；态度是他是否愿意继续尝试、是否能在合奏中倾听别人。合唱也是如此：唱准很重要，但能够根据同伴调整音量、理解歌词情感、发现自己的改进策略，同样是学习证据。因此，我想把评价从一个“对错结果”扩展为三个问题：你听见了什么？你用了什么办法？你接下来想怎样表达得更好？评价时我可以使用一句很短的结构：“我听见——我发现——我建议”。学生互评小钟琴时说出一个听见的音色变化，发现一个合作亮点，再给一个下一步建议；竹笛和合唱也一样。这样，评价不再是教师单向宣布结果，而是培养学生的聆听能力和音乐语言。长期坚持后，学生会逐渐形成自我监控：不仅问自己吹对没有，也会问气息是否连贯、音乐是否有方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https://www.ism.org/wp-content/uploads/2023/08/Extract-from-Unconditional-Teaching-Teaching-scales.pdf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放学后的音乐教室，老师在书桌前回看课堂记录；小钟琴、葫芦丝、竹笛安静放置，书页上飘出柔和音符与涟漪。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读这本书时，我最需要做的不是评价别人，而是向内看。我需要警惕三种惯性。第一，为了课堂整齐，我有时会过快叫停，忽略还有谁没有真正进入音乐。第二，面对熟练学生，我更愿意追问；面对慢一些的孩子，我反而容易直接示范、替他完成，剥夺了他思考和尝试的机会。第三，课后反思常问“教学目标完成了吗”，却少问“孩子还愿意继续吗”。这些不是自我否定，而是专业成长的起点。今后我希望少一次急停，多听一遍声音；少给一个结论，多给一个可执行建议；也为自己保留反思和调整的空间。这里的反思需要避免走向另一个极端——把所有问题都归咎于教师。哈里斯也谈到教师要接纳自己的能量和局限。向内看不是自责，而是把注意力放回可改变的部分：我能否换一种提问？能否让学生再听一次？能否把一个大任务拆成两个小任务？每节课只改变一个细节，连续观察几周，比一次性要求自己彻底改变更真实，也更可持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https://www.ism.org/news/unconditional-teaching/</a:t>
            </a:r>
          </a:p>
          <a:p xmlns:a="http://schemas.openxmlformats.org/drawingml/2006/main">
            <a:r>
              <a:t>- https://www.paulharristeaching.co.uk/media</a:t>
            </a:r>
          </a:p>
          <a:p xmlns:a="http://schemas.openxmlformats.org/drawingml/2006/main">
            <a:r>
              <a:t>- Illustration: OpenAI-generated teacher-reflection.png (2026-08-29).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三条柔和五线谱分别承载课堂、乐器、合唱，最后汇入一枚“反思”小书签；搭配小钟琴、葫芦丝、竹笛、合唱简笔画。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为了不让理念停在口号上，我想从四件小事开始。课堂教学中，每课至少准备基础、进阶、创意三种入口，让学生在同一目标下选择适合自己的任务。乐器校本课建立简洁成长观察，不只记录正确率，还看音色、气息、协作和表达；每四周安排一次自选展示，独奏、伴奏或节奏骨架都可以。合唱社团把开声练习分为哼鸣、轻声和歌词三种进入方式，逐步扩大真实发声。最后，每节课后用两分钟问自己：今天我设置了什么条件？谁还没有被看见？建议先试行四周，再结合学生作品、录音和课堂观察共同复盘，让领导和教研组能够看到真实变化。四周试行可以这样安排：第一周只改变反馈语言，记录“判断句”和“描述句”的比例；第二周加入三档任务，观察哪些学生开始主动选择；第三周在合唱和器乐课增加同伴互听；第四周收集一段录音、一张学生自评和一条教师反思。教研组复盘时不追求漂亮数据，而是看学习证据：沉默的孩子是否开始参与，基础学生是否能说出策略，熟练学生是否学会倾听与合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https://www.ism.org/news/unconditional-teaching/</a:t>
            </a:r>
          </a:p>
          <a:p xmlns:a="http://schemas.openxmlformats.org/drawingml/2006/main">
            <a:r>
              <a:t>- https://www.moe.gov.cn/srcsite/A26/s8001/202204/t20220420_619921.html</a:t>
            </a:r>
          </a:p>
          <a:p xmlns:a="http://schemas.openxmlformats.org/drawingml/2006/main">
            <a:r>
              <a:t>- Implementation proposals derived from user-provided school course context.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孩子们围成柔和半圆共同演奏，小钟琴、葫芦丝、竹笛和歌声汇成彩色音符，画面温暖、有留白。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读完这本书，我更加确定：音乐技能非常重要，但技能不是终点。技能是孩子通往表达的桥，评价是帮助他继续前行的灯，而教师的专业不仅体现在自己会唱、会吹、会示范，更体现在能否为不同孩子找到进入音乐的入口。我们当然希望课堂有准确的节奏、稳定的气息、和谐的合唱，但比一次完美呈现更重要的是，孩子在多年以后仍然愿意哼一首歌、拿起一件乐器、认真听一段音乐。音乐教育不必把每个孩子训练成演奏家，却应该尽力守护每个孩子与音乐持续相遇的可能。因此，当我们向领导汇报校本课程成果时，除了汇报会吹几首曲子、参加多少次展示，也可以呈现更完整的育人证据：孩子是否愿意独立练习，能否在合奏中等待别人，能否描述自己的声音，能否尊重不同速度的同伴。这些并不是技能之外的附加价值，而是音乐学习本身培养出来的品质，也正是特色课程值得长期建设的原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https://www.paulharristeaching.co.uk/media</a:t>
            </a:r>
          </a:p>
          <a:p xmlns:a="http://schemas.openxmlformats.org/drawingml/2006/main">
            <a:r>
              <a:t>- Illustration: OpenAI-generated cover-ensemble.png reused as background (2026-08-29).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四张不规则手写便签贴在五线谱纸上，旁边是铅笔、书签、小音符和一片嫩叶，呈现教师读书笔记感。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最后，我想把四句短语留在自己的备课本首页。第一，我们都能成为卓越的教师——专业成长永远有空间。第二，先识别自己的教学条件——改变从自我觉察开始。第三，信息、技能和态度——孩子不仅要知道、做到，也要愿意继续。第四，三者需要被共同考虑并彼此连接——音乐学习从来不是孤立技能的堆积。这些英文短句来自公开可核验的英文原书节选，页面上的中文是我为本次分享所作的译意，不冒充中文版逐字引文。它们共同提醒我：高质量教学既有标准，也有善意；既追求成长，也尊重成长发生的节奏。我建议现场读这四句时稍微放慢。第一句给教师信心，第二句让我们保持自觉，第三句提醒我们看到完整的学习，第四句强调三者必须连接。可以在备课本首页再补一个自己的问题：今天这节课，我希望孩子不仅学会什么，还希望他感受到什么、愿意继续做什么？当这个问题进入备课，教学设计会自然从内容安排走向学习者的真实经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https://www.ism.org/wp-content/uploads/2023/08/Extract-from-Unconditional-Teaching-A-moment-for-reflection.pdf</a:t>
            </a:r>
          </a:p>
          <a:p xmlns:a="http://schemas.openxmlformats.org/drawingml/2006/main">
            <a:r>
              <a:t>- https://www.ism.org/images/files/Extract-from-Unconditional-Teaching-What-are-our-own-conditions.pdf</a:t>
            </a:r>
          </a:p>
          <a:p xmlns:a="http://schemas.openxmlformats.org/drawingml/2006/main">
            <a:r>
              <a:t>- https://www.ism.org/wp-content/uploads/2023/08/Extract-from-Unconditional-Teaching-Teaching-scales.pdf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【配图建议】</a:t>
            </a:r>
          </a:p>
          <a:p xmlns:a="http://schemas.openxmlformats.org/drawingml/2006/main">
            <a:r>
              <a:t>奶油白背景，边角散落音符、彩色小钟琴木槌、葫芦丝和竹笛简笔画；中央留白，童趣但克制。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【演讲口述备注】</a:t>
            </a:r>
          </a:p>
          <a:p xmlns:a="http://schemas.openxmlformats.org/drawingml/2006/main">
            <a:r>
              <a:t>我的分享就到这里。感谢各位领导和老师的聆听，也感谢大家和我一起把目光从“学生有没有达到我的条件”，转向“我还能为学生提供什么样的学习条件”。希望今后的音乐课堂里，小钟琴的每一次敲击、葫芦丝和竹笛的每一口气、合唱中的每一个声音，都不仅是在完成一项技能，更是在积累被尊重、能表达、愿合作的学习经验。也期待和各位老师继续交流：在自己的学科里，我们还可以怎样既坚持专业标准，又让更多孩子有勇气进入学习。谢谢大家。如果时间允许，结束后我也很想听听大家的经验：在自己的课堂里，哪一种“条件”最容易悄悄影响我们？又有哪些做法，已经让原本沉默或迟疑的孩子开始参与？无条件教学不是一套固定方法，更像一种持续校准的教师状态。期待今后在教研中用真实课例继续讨论，让这次阅读分享真正进入我们的课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Closing synthesis based on the book and user-provided school context.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556c231dcb47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49fdb889d847af" /><Relationship Type="http://schemas.openxmlformats.org/officeDocument/2006/relationships/slideLayout" Target="/ppt/slideLayouts/slideLayout1.xml" Id="R6e1fe62a3ce34f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1fe62a3ce34f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82d28e2fe461e" /><Relationship Type="http://schemas.openxmlformats.org/officeDocument/2006/relationships/image" Target="/ppt/media/image.png" Id="R7077437cefe74faf" /><Relationship Type="http://schemas.openxmlformats.org/officeDocument/2006/relationships/notesSlide" Target="/ppt/notesSlides/notesSlide1.xml" Id="R2c8608effbf641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3dd174691f4896" /><Relationship Type="http://schemas.openxmlformats.org/officeDocument/2006/relationships/notesSlide" Target="/ppt/notesSlides/notesSlide2.xml" Id="Redfa7bb37e194e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43e6cf8a214ce5" /><Relationship Type="http://schemas.openxmlformats.org/officeDocument/2006/relationships/notesSlide" Target="/ppt/notesSlides/notesSlide3.xml" Id="Ra2d387463d244d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1c6d74753f4702" /><Relationship Type="http://schemas.openxmlformats.org/officeDocument/2006/relationships/notesSlide" Target="/ppt/notesSlides/notesSlide4.xml" Id="R873ed8b4fd7f464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e94f4db8ac4b4d" /><Relationship Type="http://schemas.openxmlformats.org/officeDocument/2006/relationships/notesSlide" Target="/ppt/notesSlides/notesSlide5.xml" Id="Raf2fd0af6e44463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9045d54c8c494d" /><Relationship Type="http://schemas.openxmlformats.org/officeDocument/2006/relationships/image" Target="/ppt/media/image2.png" Id="R4fb0051512354fa5" /><Relationship Type="http://schemas.openxmlformats.org/officeDocument/2006/relationships/notesSlide" Target="/ppt/notesSlides/notesSlide6.xml" Id="R7d8490af112f478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282d7e7764eb4" /><Relationship Type="http://schemas.openxmlformats.org/officeDocument/2006/relationships/notesSlide" Target="/ppt/notesSlides/notesSlide7.xml" Id="R14c3c5dc79ce40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423c99e1f4616" /><Relationship Type="http://schemas.openxmlformats.org/officeDocument/2006/relationships/notesSlide" Target="/ppt/notesSlides/notesSlide8.xml" Id="R41fc5d32319f42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438ede81524831" /><Relationship Type="http://schemas.openxmlformats.org/officeDocument/2006/relationships/image" Target="/ppt/media/image3.png" Id="R52e5bfd4859c4345" /><Relationship Type="http://schemas.openxmlformats.org/officeDocument/2006/relationships/notesSlide" Target="/ppt/notesSlides/notesSlide9.xml" Id="R4061218d0fdf467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5eade46c024356" /><Relationship Type="http://schemas.openxmlformats.org/officeDocument/2006/relationships/notesSlide" Target="/ppt/notesSlides/notesSlide10.xml" Id="R5f88fa17ad95404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31ca51ee6446f8" /><Relationship Type="http://schemas.openxmlformats.org/officeDocument/2006/relationships/image" Target="/ppt/media/image4.png" Id="R34da37ca94214114" /><Relationship Type="http://schemas.openxmlformats.org/officeDocument/2006/relationships/notesSlide" Target="/ppt/notesSlides/notesSlide11.xml" Id="R7ed4cfb6c11d457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14c55fde814261" /><Relationship Type="http://schemas.openxmlformats.org/officeDocument/2006/relationships/notesSlide" Target="/ppt/notesSlides/notesSlide12.xml" Id="R9cf4ffb076e94b6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85a9c10b4747b3" /><Relationship Type="http://schemas.openxmlformats.org/officeDocument/2006/relationships/image" Target="/ppt/media/image5.png" Id="Rf615a181fc9e43a2" /><Relationship Type="http://schemas.openxmlformats.org/officeDocument/2006/relationships/notesSlide" Target="/ppt/notesSlides/notesSlide13.xml" Id="R2c0c3fc80c614b3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07f9ba870045ed" /><Relationship Type="http://schemas.openxmlformats.org/officeDocument/2006/relationships/notesSlide" Target="/ppt/notesSlides/notesSlide14.xml" Id="R7995d331d7c649e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bf6797e1bd4bd2" /><Relationship Type="http://schemas.openxmlformats.org/officeDocument/2006/relationships/notesSlide" Target="/ppt/notesSlides/notesSlide15.xml" Id="R06604ed4185f4d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77437cefe74fa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9AD639-3590-46D6-8481-C2AC3EBA2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3630"/>
              </a:gs>
              <a:gs pos="100000">
                <a:srgbClr val="2E5248"/>
              </a:gs>
            </a:gsLst>
            <a:lin ang="93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F0A69F-3877-429F-B097-3204739B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4953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46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无条件教学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F557B7-D4A8-425A-BDB7-FC1783E4D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7650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70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 i="0">
                <a:solidFill>
                  <a:srgbClr val="F6DDD4"/>
                </a:solidFill>
                <a:latin typeface="Microsoft YaHei"/>
                <a:ea typeface="Microsoft YaHei"/>
                <a:cs typeface="Microsoft YaHei"/>
              </a:rPr>
              <a:t>走出音乐教学的困境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C8AA23-F2D8-4F14-A191-0672A3BF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3375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 i="0">
                <a:solidFill>
                  <a:srgbClr val="E1EAE5"/>
                </a:solidFill>
                <a:latin typeface="Microsoft YaHei"/>
                <a:ea typeface="Microsoft YaHei"/>
                <a:cs typeface="Microsoft YaHei"/>
              </a:rPr>
              <a:t>保罗·哈里斯——立足本校音乐课堂的教育思考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1A7296-72D1-4682-8E3E-E18CFFBBE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38625"/>
            <a:ext cx="7239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0EC0D7-8801-42A9-986A-E949E1D0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148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分享人：________</a:t>
            </a:r>
          </a:p>
        </p:txBody>
      </p:sp>
      <p:sp>
        <p:nvSpPr>
          <p:cNvPr id="9" name="premium-cover-eyebrow">
            <a:extLst xmlns:a="http://schemas.openxmlformats.org/drawingml/2006/main">
              <a:ext uri="{FF2B5EF4-FFF2-40B4-BE49-F238E27FC236}">
                <a16:creationId xmlns:a16="http://schemas.microsoft.com/office/drawing/2014/main" id="{8B1B62FF-F56E-4DEF-BCE3-48E58AB39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429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D9B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 i="0">
                <a:solidFill>
                  <a:srgbClr val="D9B65D"/>
                </a:solidFill>
                <a:latin typeface="Microsoft YaHei"/>
                <a:ea typeface="Microsoft YaHei"/>
                <a:cs typeface="Microsoft YaHei"/>
              </a:rPr>
              <a:t>读书分享  /  BOOK NOTES</a:t>
            </a:r>
          </a:p>
        </p:txBody>
      </p:sp>
      <p:sp>
        <p:nvSpPr>
          <p:cNvPr id="10" name="premium-cover-badge">
            <a:extLst xmlns:a="http://schemas.openxmlformats.org/drawingml/2006/main">
              <a:ext uri="{FF2B5EF4-FFF2-40B4-BE49-F238E27FC236}">
                <a16:creationId xmlns:a16="http://schemas.microsoft.com/office/drawing/2014/main" id="{B220C198-1536-4A18-A452-F3D76C0A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34000"/>
            <a:ext cx="28575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premium-cover-badge-text">
            <a:extLst xmlns:a="http://schemas.openxmlformats.org/drawingml/2006/main">
              <a:ext uri="{FF2B5EF4-FFF2-40B4-BE49-F238E27FC236}">
                <a16:creationId xmlns:a16="http://schemas.microsoft.com/office/drawing/2014/main" id="{252281C6-A3EF-459E-B534-FC5E306D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334000"/>
            <a:ext cx="2514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小学音乐教师 · 30分钟分享</a:t>
            </a:r>
          </a:p>
        </p:txBody>
      </p:sp>
      <p:sp>
        <p:nvSpPr>
          <p:cNvPr id="12" name="premium-cover-seam">
            <a:extLst xmlns:a="http://schemas.openxmlformats.org/drawingml/2006/main">
              <a:ext uri="{FF2B5EF4-FFF2-40B4-BE49-F238E27FC236}">
                <a16:creationId xmlns:a16="http://schemas.microsoft.com/office/drawing/2014/main" id="{A526FEE9-8EFE-471A-A531-A97CBDD2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5D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82039901"/>
      </p:ext>
    </p:extLst>
  </p:cSld>
</p:sld>
</file>

<file path=ppt/slides/slide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9F3"/>
            </a:gs>
            <a:gs pos="100000">
              <a:srgbClr val="F4EEE3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56833C-AEF9-437A-9B30-677FAAC9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今天，我们沿着五个问题出发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0676E4-9B2B-446D-9C87-8A06CDA8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DC8C26-A197-4090-8275-6BF7C01F1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solidFill>
              <a:srgbClr val="E99279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96FDA-52BB-44B6-91EC-11612C61A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29000"/>
            <a:ext cx="98583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FDC095-1C8A-465F-81AF-85EBAD938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09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18F3A3-3429-41D2-B592-BAA0229A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19450"/>
            <a:ext cx="685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9144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40E74-6D2C-41F6-8073-F80E4C51E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1719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看见条件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3FA6D8-89A6-48E5-B89D-D4305456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4820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教师带着什么进入课堂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5C185C-5982-4725-B05E-79C5D1770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009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B65D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05AD46-56AB-4D85-AEA0-221B7F9E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219450"/>
            <a:ext cx="685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9144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8EF871-281C-4983-9A81-7EEC3188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1719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回到困境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95801-62CF-4C0F-AD75-9D43891E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64820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敲不齐・吹不准・唱不稳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CADC43-E972-4F26-89DE-B84806D9F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3009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AAFA5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37CEF0-0A8F-4383-9CCA-28E226D4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219450"/>
            <a:ext cx="685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9144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99A4EC-AAE9-42C9-B794-D7325FDB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1719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案例落地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8118DF-E4CF-47F2-9D07-0FAA59D32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64820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四类真实教学场景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C5123-BB3B-494A-834E-A61BAD19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009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A9BE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3A2BC2-4CA9-4ED6-A1AA-CCFB9898F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19450"/>
            <a:ext cx="685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9144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8A0D9F-4F52-4D22-BCF8-407E7C33A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1719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反思评价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3A7276-F9EC-4065-9A5A-72B6BA9B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64820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重新定义学习证据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AD3515-42A5-4F86-AA96-AF276CC9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009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413A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79871C-8C47-46A0-ABA4-D50F45A4F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219450"/>
            <a:ext cx="685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9144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79124C-D9BC-4D5A-BC25-635D7497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1719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形成行动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9937E6-27CE-407C-AEF3-28D060B5B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64820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明天就能开始的小改变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E6705F-2C50-4509-B9BD-548D049E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52625"/>
            <a:ext cx="857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578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4350" b="0" i="0">
                <a:solidFill>
                  <a:srgbClr val="E2BE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0" i="0">
                <a:solidFill>
                  <a:srgbClr val="E2BE65"/>
                </a:solidFill>
                <a:latin typeface="Microsoft YaHei"/>
                <a:ea typeface="Microsoft YaHei"/>
                <a:cs typeface="Microsoft YaHei"/>
              </a:rPr>
              <a:t>♪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B95838-649B-471C-8D42-C80DA3C5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809750"/>
            <a:ext cx="742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3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 i="0">
                <a:solidFill>
                  <a:srgbClr val="24413A"/>
                </a:solidFill>
                <a:latin typeface="Microsoft YaHei"/>
                <a:ea typeface="Microsoft YaHei"/>
                <a:cs typeface="Microsoft YaHei"/>
              </a:rPr>
              <a:t>一条主线：高标准，不以低安全感为代价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B5DA6A-169E-4466-8BE0-B82E0E1D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无条件教学 × 本校音乐课堂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79B3F5-DF77-4917-A56E-9D443BA5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579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2 / 15</a:t>
            </a:r>
          </a:p>
        </p:txBody>
      </p:sp>
      <p:sp>
        <p:nvSpPr>
          <p:cNvPr id="30" name="premium-rail-2">
            <a:extLst xmlns:a="http://schemas.openxmlformats.org/drawingml/2006/main">
              <a:ext uri="{FF2B5EF4-FFF2-40B4-BE49-F238E27FC236}">
                <a16:creationId xmlns:a16="http://schemas.microsoft.com/office/drawing/2014/main" id="{D15E95FB-EABE-4868-82A3-B1CF5939D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premium-eyebrow-2">
            <a:extLst xmlns:a="http://schemas.openxmlformats.org/drawingml/2006/main">
              <a:ext uri="{FF2B5EF4-FFF2-40B4-BE49-F238E27FC236}">
                <a16:creationId xmlns:a16="http://schemas.microsoft.com/office/drawing/2014/main" id="{C4F5D5A6-9DC9-48BD-91E6-61BEBA2A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BOOK REVIEW  /  MUSIC EDUCATION</a:t>
            </a:r>
          </a:p>
        </p:txBody>
      </p:sp>
      <p:sp>
        <p:nvSpPr>
          <p:cNvPr id="32" name="premium-page-badge-2">
            <a:extLst xmlns:a="http://schemas.openxmlformats.org/drawingml/2006/main">
              <a:ext uri="{FF2B5EF4-FFF2-40B4-BE49-F238E27FC236}">
                <a16:creationId xmlns:a16="http://schemas.microsoft.com/office/drawing/2014/main" id="{700AA445-9C4B-4C2B-9864-F13C4EC4D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13A"/>
          </a:solidFill>
          <a:ln xmlns:a="http://schemas.openxmlformats.org/drawingml/2006/main" w="0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</p:spTree>
    <p:extLst>
      <p:ext uri="{BB962C8B-B14F-4D97-AF65-F5344CB8AC3E}">
        <p14:creationId xmlns:p14="http://schemas.microsoft.com/office/powerpoint/2010/main" val="1759609537"/>
      </p:ext>
    </p:extLst>
  </p:cSld>
</p:sld>
</file>

<file path=ppt/slides/slide3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9F3"/>
            </a:gs>
            <a:gs pos="100000">
              <a:srgbClr val="F4EEE3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30EF40-2019-4C39-B386-706B2CF39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“无条件”是一种教师自觉，不是放低标准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3523A8-DB4F-4DDD-9EE3-C62A10F5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AA1C19-4F74-42DD-A6F3-EB5C7749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solidFill>
              <a:srgbClr val="E99279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DB314-C80F-4B07-B5A2-E7CA1D00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76375"/>
            <a:ext cx="3714750" cy="4476750"/>
          </a:xfrm>
          <a:prstGeom xmlns:a="http://schemas.openxmlformats.org/drawingml/2006/main" prst="roundRect">
            <a:avLst>
              <a:gd name="adj" fmla="val 6154"/>
            </a:avLst>
          </a:prstGeom>
          <a:gradFill xmlns:a="http://schemas.openxmlformats.org/drawingml/2006/main">
            <a:gsLst>
              <a:gs pos="0">
                <a:srgbClr val="E7C35E"/>
              </a:gs>
              <a:gs pos="100000">
                <a:srgbClr val="F3D577"/>
              </a:gs>
            </a:gsLst>
            <a:lin ang="9300000"/>
          </a:gradFill>
          <a:ln xmlns:a="http://schemas.openxmlformats.org/drawingml/2006/main" w="9525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8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143A37-D711-40D5-B001-D8431932B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PAUL HARRIS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466599-5C2D-4450-BF50-5D08FCCD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81250"/>
            <a:ext cx="304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0000"/>
              </a:lnSpc>
              <a:buNone/>
              <a:defRPr sz="4650" b="1" i="0">
                <a:solidFill>
                  <a:srgbClr val="355F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 i="0">
                <a:solidFill>
                  <a:srgbClr val="355F75"/>
                </a:solidFill>
                <a:latin typeface="Microsoft YaHei"/>
                <a:ea typeface="Microsoft YaHei"/>
                <a:cs typeface="Microsoft YaHei"/>
              </a:rPr>
              <a:t>无条件</a:t>
            </a:r>
          </a:p>
          <a:p xmlns:a="http://schemas.openxmlformats.org/drawingml/2006/main">
            <a:pPr algn="ctr">
              <a:lnSpc>
                <a:spcPct val="90000"/>
              </a:lnSpc>
              <a:buNone/>
              <a:defRPr sz="4650" b="1" i="0">
                <a:solidFill>
                  <a:srgbClr val="355F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 i="0">
                <a:solidFill>
                  <a:srgbClr val="355F75"/>
                </a:solidFill>
                <a:latin typeface="Microsoft YaHei"/>
                <a:ea typeface="Microsoft YaHei"/>
                <a:cs typeface="Microsoft YaHei"/>
              </a:rPr>
              <a:t>教学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6770A8-D79B-4B00-AB8C-6FD580FB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0050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走出音乐教学的困境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7F1E11-551D-490C-AEE7-77CA05B49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72050"/>
            <a:ext cx="29146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识别条件・保持流动・承担责任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BAF5A1-2555-4567-B8E4-B506E9B6A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562100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96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rPr>
              <a:t>作者与版本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6B307D-634E-44DA-874C-169618E2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076450"/>
            <a:ext cx="64770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5250" tIns="76200" rIns="95250" bIns="762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• 英国音乐教育家、单簧管演奏者、作曲家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875" b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• 著述600余种，长期从事器乐教学与教师培训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875" b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• 2020年前后集中提出；英文版2021年出版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875" b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• 中文版：西南大学出版社｜2024｜87页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CC8875-4F59-4BB0-9B80-AC5FB1F9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400550"/>
            <a:ext cx="6286500" cy="1333500"/>
          </a:xfrm>
          <a:prstGeom xmlns:a="http://schemas.openxmlformats.org/drawingml/2006/main" prst="roundRect">
            <a:avLst>
              <a:gd name="adj" fmla="val 12857"/>
            </a:avLst>
          </a:prstGeom>
          <a:gradFill xmlns:a="http://schemas.openxmlformats.org/drawingml/2006/main">
            <a:gsLst>
              <a:gs pos="0">
                <a:srgbClr val="EDF3EF"/>
              </a:gs>
              <a:gs pos="100000">
                <a:srgbClr val="DCE8E2"/>
              </a:gs>
            </a:gsLst>
            <a:lin ang="8100000"/>
          </a:gradFill>
          <a:ln xmlns:a="http://schemas.openxmlformats.org/drawingml/2006/main" w="9525">
            <a:solidFill>
              <a:srgbClr val="C5D5C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DE8835-5958-4673-8859-0770D7B00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5720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无条件教学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8D77CC-7A8F-4F9D-8CF1-A88DFC599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010150"/>
            <a:ext cx="571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734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不是取消目标，而是识别并管理阻碍学习的“条件”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目标仍然专业，抵达目标的路径更有弹性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402A13-5D36-4323-8391-857600D20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无条件教学 × 本校音乐课堂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D828A3-875B-4037-B8F7-2075F0C37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579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3 / 15</a:t>
            </a:r>
          </a:p>
        </p:txBody>
      </p:sp>
      <p:sp>
        <p:nvSpPr>
          <p:cNvPr id="17" name="premium-rail-3">
            <a:extLst xmlns:a="http://schemas.openxmlformats.org/drawingml/2006/main">
              <a:ext uri="{FF2B5EF4-FFF2-40B4-BE49-F238E27FC236}">
                <a16:creationId xmlns:a16="http://schemas.microsoft.com/office/drawing/2014/main" id="{8F67A520-5B43-491C-A4CF-F5C7D8AFF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premium-eyebrow-3">
            <a:extLst xmlns:a="http://schemas.openxmlformats.org/drawingml/2006/main">
              <a:ext uri="{FF2B5EF4-FFF2-40B4-BE49-F238E27FC236}">
                <a16:creationId xmlns:a16="http://schemas.microsoft.com/office/drawing/2014/main" id="{597562DD-7C18-4CA2-A373-8A6889231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BOOK REVIEW  /  MUSIC EDUCATION</a:t>
            </a:r>
          </a:p>
        </p:txBody>
      </p:sp>
      <p:sp>
        <p:nvSpPr>
          <p:cNvPr id="19" name="premium-page-badge-3">
            <a:extLst xmlns:a="http://schemas.openxmlformats.org/drawingml/2006/main">
              <a:ext uri="{FF2B5EF4-FFF2-40B4-BE49-F238E27FC236}">
                <a16:creationId xmlns:a16="http://schemas.microsoft.com/office/drawing/2014/main" id="{0E89E56A-5B42-4F9A-8601-95DF2FE5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13A"/>
          </a:solidFill>
          <a:ln xmlns:a="http://schemas.openxmlformats.org/drawingml/2006/main" w="0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</p:spTree>
    <p:extLst>
      <p:ext uri="{BB962C8B-B14F-4D97-AF65-F5344CB8AC3E}">
        <p14:creationId xmlns:p14="http://schemas.microsoft.com/office/powerpoint/2010/main" val="202591196"/>
      </p:ext>
    </p:extLst>
  </p:cSld>
</p:sld>
</file>

<file path=ppt/slides/slide4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9F3"/>
            </a:gs>
            <a:gs pos="100000">
              <a:srgbClr val="F4EEE3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96EFF9-78A3-41FF-8533-A2BB8787D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当评价只剩“对不对”，音乐就变窄了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1C506D-5EFC-4CD4-A286-2887D8F5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A40A2E-EF1C-478E-9DBC-A111E702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solidFill>
              <a:srgbClr val="E99279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AB348A-0D4E-4F31-AB59-F3C0F2616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8096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625" b="1" i="1">
                <a:solidFill>
                  <a:srgbClr val="4D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 i="1">
                <a:solidFill>
                  <a:srgbClr val="24413A"/>
                </a:solidFill>
                <a:latin typeface="Microsoft YaHei"/>
                <a:ea typeface="Microsoft YaHei"/>
                <a:cs typeface="Microsoft YaHei"/>
              </a:rPr>
              <a:t>“We all have conditions — probably many.”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ABFBA0-A751-414F-AC9A-8F0DC8A0D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723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我们都有自己的教学“条件”，而且可能很多。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749D89-8C53-4669-A8C7-BE97A6313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4667250" cy="2476500"/>
          </a:xfrm>
          <a:prstGeom xmlns:a="http://schemas.openxmlformats.org/drawingml/2006/main" prst="roundRect">
            <a:avLst>
              <a:gd name="adj" fmla="val 7692"/>
            </a:avLst>
          </a:prstGeom>
          <a:gradFill xmlns:a="http://schemas.openxmlformats.org/drawingml/2006/main">
            <a:gsLst>
              <a:gs pos="0">
                <a:srgbClr val="FFF9F5"/>
              </a:gs>
              <a:gs pos="100000">
                <a:srgbClr val="F5D9CF"/>
              </a:gs>
            </a:gsLst>
            <a:lin ang="8100000"/>
          </a:gradFill>
          <a:ln xmlns:a="http://schemas.openxmlformats.org/drawingml/2006/main" w="9525">
            <a:solidFill>
              <a:srgbClr val="EDC1B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7D476A-D458-410A-B09D-03962D50E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38500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230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rPr>
              <a:t>小钟琴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42E4BF-81F0-4236-99F6-67E6ACB23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29050"/>
            <a:ext cx="3905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一个音敲错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立即叫停、反复纠错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孩子只想着：别出错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11233D-5DAA-4EB0-B1DC-F35276DAA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028950"/>
            <a:ext cx="4667250" cy="2476500"/>
          </a:xfrm>
          <a:prstGeom xmlns:a="http://schemas.openxmlformats.org/drawingml/2006/main" prst="roundRect">
            <a:avLst>
              <a:gd name="adj" fmla="val 7692"/>
            </a:avLst>
          </a:prstGeom>
          <a:gradFill xmlns:a="http://schemas.openxmlformats.org/drawingml/2006/main">
            <a:gsLst>
              <a:gs pos="0">
                <a:srgbClr val="F8FBFC"/>
              </a:gs>
              <a:gs pos="100000">
                <a:srgbClr val="DCEAF1"/>
              </a:gs>
            </a:gsLst>
            <a:lin ang="8100000"/>
          </a:gradFill>
          <a:ln xmlns:a="http://schemas.openxmlformats.org/drawingml/2006/main" w="9525">
            <a:solidFill>
              <a:srgbClr val="C4D9E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413D2E-7021-45B6-B3FD-17E7D5BF0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238500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230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86A9B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86A9BD"/>
                </a:solidFill>
                <a:latin typeface="Microsoft YaHei"/>
                <a:ea typeface="Microsoft YaHei"/>
                <a:cs typeface="Microsoft YaHei"/>
              </a:rPr>
              <a:t>葫芦丝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138FBA-E2FE-4AE7-86FA-1071BBED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829050"/>
            <a:ext cx="3905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音孔漏气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“怎么还按不严？”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孩子的手指反而更僵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5B0F34-4C7A-4B60-AD71-15DE6144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466850"/>
            <a:ext cx="3143250" cy="1104900"/>
          </a:xfrm>
          <a:prstGeom xmlns:a="http://schemas.openxmlformats.org/drawingml/2006/main" prst="roundRect">
            <a:avLst>
              <a:gd name="adj" fmla="val 17241"/>
            </a:avLst>
          </a:prstGeom>
          <a:gradFill xmlns:a="http://schemas.openxmlformats.org/drawingml/2006/main">
            <a:gsLst>
              <a:gs pos="0">
                <a:srgbClr val="FFFDF7"/>
              </a:gs>
              <a:gs pos="100000">
                <a:srgbClr val="F7EBC8"/>
              </a:gs>
            </a:gsLst>
            <a:lin ang="8100000"/>
          </a:gradFill>
          <a:ln xmlns:a="http://schemas.openxmlformats.org/drawingml/2006/main" w="9525">
            <a:solidFill>
              <a:srgbClr val="E8D49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A57CF5-A433-4055-A537-7E705A9F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1600200"/>
            <a:ext cx="28003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4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把判断改成描述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4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我听见了什么？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4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下一步试什么？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7806C0-2C20-45E4-B2CD-7C4D723B6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无条件教学 × 本校音乐课堂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F782EF-4BDE-4939-9047-8B6A24811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579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4 / 15</a:t>
            </a:r>
          </a:p>
        </p:txBody>
      </p:sp>
      <p:sp>
        <p:nvSpPr>
          <p:cNvPr id="17" name="premium-rail-4">
            <a:extLst xmlns:a="http://schemas.openxmlformats.org/drawingml/2006/main">
              <a:ext uri="{FF2B5EF4-FFF2-40B4-BE49-F238E27FC236}">
                <a16:creationId xmlns:a16="http://schemas.microsoft.com/office/drawing/2014/main" id="{37E74BEF-1551-40C5-997F-765FE2E9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premium-eyebrow-4">
            <a:extLst xmlns:a="http://schemas.openxmlformats.org/drawingml/2006/main">
              <a:ext uri="{FF2B5EF4-FFF2-40B4-BE49-F238E27FC236}">
                <a16:creationId xmlns:a16="http://schemas.microsoft.com/office/drawing/2014/main" id="{E8D4E3AB-BEB7-4F93-B2B7-22D26A1E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BOOK REVIEW  /  MUSIC EDUCATION</a:t>
            </a:r>
          </a:p>
        </p:txBody>
      </p:sp>
      <p:sp>
        <p:nvSpPr>
          <p:cNvPr id="19" name="premium-page-badge-4">
            <a:extLst xmlns:a="http://schemas.openxmlformats.org/drawingml/2006/main">
              <a:ext uri="{FF2B5EF4-FFF2-40B4-BE49-F238E27FC236}">
                <a16:creationId xmlns:a16="http://schemas.microsoft.com/office/drawing/2014/main" id="{215BD272-4364-4A82-9E2C-E225D91B3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13A"/>
          </a:solidFill>
          <a:ln xmlns:a="http://schemas.openxmlformats.org/drawingml/2006/main" w="0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</p:spTree>
    <p:extLst>
      <p:ext uri="{BB962C8B-B14F-4D97-AF65-F5344CB8AC3E}">
        <p14:creationId xmlns:p14="http://schemas.microsoft.com/office/powerpoint/2010/main" val="1686133504"/>
      </p:ext>
    </p:extLst>
  </p:cSld>
</p:sld>
</file>

<file path=ppt/slides/slide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9F3"/>
            </a:gs>
            <a:gs pos="100000">
              <a:srgbClr val="F4EEE3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0FA2CA-9235-4C8F-8055-C583FC072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先让孩子敢发声，音准才有可能生长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DA4575-0C42-4683-B5F8-C54A884D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A77C77-C3A3-47F4-B4A5-94300119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solidFill>
              <a:srgbClr val="E99279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FCE71E-C522-4C87-B8D4-4FC13470C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581150"/>
            <a:ext cx="6191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775" b="1" i="1">
                <a:solidFill>
                  <a:srgbClr val="4D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 i="1">
                <a:solidFill>
                  <a:srgbClr val="24413A"/>
                </a:solidFill>
                <a:latin typeface="Microsoft YaHei"/>
                <a:ea typeface="Microsoft YaHei"/>
                <a:cs typeface="Microsoft YaHei"/>
              </a:rPr>
              <a:t>“all those who we are teaching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775" b="1" i="1">
                <a:solidFill>
                  <a:srgbClr val="4D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 i="1">
                <a:solidFill>
                  <a:srgbClr val="24413A"/>
                </a:solidFill>
                <a:latin typeface="Microsoft YaHei"/>
                <a:ea typeface="Microsoft YaHei"/>
                <a:cs typeface="Microsoft YaHei"/>
              </a:rPr>
              <a:t>are worthy of our teaching.”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94333A-1DCF-4FF8-9890-14A35BF5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62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每一位来到我们面前的学生，都值得被认真教导。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66BB6A-5C8F-43C8-96ED-A4BCD6EE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48150"/>
            <a:ext cx="742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29A0B7-6815-4688-9A57-EC6400291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57625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413A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94ADDE-1F4D-4205-895C-D9B33C43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0481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8EFFB0-83E7-4F06-BBB8-1DF2679E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24425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哼鸣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A2CEAD-305C-44E8-91A6-BB6C1368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857625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A9BE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1566CA-8C32-463E-BD7A-377452684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0481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961BF3-D8C9-4490-9D29-D2BAD703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924425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元音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690B88-4B51-4305-B57A-89D6EB926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3857625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B65D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36CAAB-60A2-4D1C-BCBF-01E2206FE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40481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860E9F-217F-4067-A299-3D9551B3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924425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同伴回声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2A256D-EC56-40CE-B03A-5A1D8E7CE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857625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624EBA-DC5B-4334-A2D5-0FB4FE35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0481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56770E-4D07-4A9D-933C-AFD2B29B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924425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声部加入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034533-E04C-4C46-8DAA-34CADBB8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90700"/>
            <a:ext cx="3143250" cy="1428750"/>
          </a:xfrm>
          <a:prstGeom xmlns:a="http://schemas.openxmlformats.org/drawingml/2006/main" prst="roundRect">
            <a:avLst>
              <a:gd name="adj" fmla="val 13333"/>
            </a:avLst>
          </a:prstGeom>
          <a:gradFill xmlns:a="http://schemas.openxmlformats.org/drawingml/2006/main">
            <a:gsLst>
              <a:gs pos="0">
                <a:srgbClr val="FFF9F6"/>
              </a:gs>
              <a:gs pos="100000">
                <a:srgbClr val="F4D8CF"/>
              </a:gs>
            </a:gsLst>
            <a:lin ang="8100000"/>
          </a:gradFill>
          <a:ln xmlns:a="http://schemas.openxmlformats.org/drawingml/2006/main" w="9525">
            <a:solidFill>
              <a:srgbClr val="ECC0B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0E36C7-C0D0-4246-98CA-D2E915101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9812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7430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rPr>
              <a:t>先评价什么？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5D7AA3-6E29-4937-982E-625BE654B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419350"/>
            <a:ext cx="266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522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勇气・倾听・融合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再精修音准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8FA8A7-B8D8-43B5-9AF2-281EB9D0A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无条件教学 × 本校音乐课堂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6B3B1D-3184-46FD-843E-C6399A36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579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5 / 15</a:t>
            </a:r>
          </a:p>
        </p:txBody>
      </p:sp>
      <p:sp>
        <p:nvSpPr>
          <p:cNvPr id="25" name="premium-rail-5">
            <a:extLst xmlns:a="http://schemas.openxmlformats.org/drawingml/2006/main">
              <a:ext uri="{FF2B5EF4-FFF2-40B4-BE49-F238E27FC236}">
                <a16:creationId xmlns:a16="http://schemas.microsoft.com/office/drawing/2014/main" id="{A0010414-8F0B-4631-9D73-3233AD78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premium-eyebrow-5">
            <a:extLst xmlns:a="http://schemas.openxmlformats.org/drawingml/2006/main">
              <a:ext uri="{FF2B5EF4-FFF2-40B4-BE49-F238E27FC236}">
                <a16:creationId xmlns:a16="http://schemas.microsoft.com/office/drawing/2014/main" id="{321433F2-FC91-45DD-9EC4-081B8CEB4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BOOK REVIEW  /  MUSIC EDUCATION</a:t>
            </a:r>
          </a:p>
        </p:txBody>
      </p:sp>
      <p:sp>
        <p:nvSpPr>
          <p:cNvPr id="27" name="premium-page-badge-5">
            <a:extLst xmlns:a="http://schemas.openxmlformats.org/drawingml/2006/main">
              <a:ext uri="{FF2B5EF4-FFF2-40B4-BE49-F238E27FC236}">
                <a16:creationId xmlns:a16="http://schemas.microsoft.com/office/drawing/2014/main" id="{0EC81969-FDDC-4D05-9079-97497348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13A"/>
          </a:solidFill>
          <a:ln xmlns:a="http://schemas.openxmlformats.org/drawingml/2006/main" w="0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</p:spTree>
    <p:extLst>
      <p:ext uri="{BB962C8B-B14F-4D97-AF65-F5344CB8AC3E}">
        <p14:creationId xmlns:p14="http://schemas.microsoft.com/office/powerpoint/2010/main" val="2363970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b0051512354fa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9AE0B-FE42-45C3-930C-2F579C1C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334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93A34"/>
              </a:gs>
              <a:gs pos="100000">
                <a:srgbClr val="31564C"/>
              </a:gs>
            </a:gsLst>
            <a:lin ang="90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B89431-7836-4611-91DF-D5E36A4E6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14350"/>
            <a:ext cx="4524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困境不在“孩子不行”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而在单一通道太窄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1DFAB2-4461-4D3F-9B70-2E99506F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1239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99279">
              <a:alpha val="95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 lIns="95250" tIns="47625" rIns="9525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小钟琴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F60C23-839B-4B82-97A5-6E406934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019300"/>
            <a:ext cx="304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敲对音 ≠ 听见音色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98B5FB-574F-47FD-ADE1-6813725D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11239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D9B65D">
              <a:alpha val="95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 lIns="95250" tIns="47625" rIns="9525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葫芦丝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2D1C57-3004-40FB-B8FF-69B0FA21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838450"/>
            <a:ext cx="304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指法齐 ≠ 气息有方向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50A536-522A-4CD1-8FCC-1D7CCE84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38550"/>
            <a:ext cx="11239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9AAFA5">
              <a:alpha val="95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 lIns="95250" tIns="47625" rIns="9525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竹笛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C1532D-F1D9-42A6-944E-C1DA82B1C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3657600"/>
            <a:ext cx="304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进度齐 ≠ 每个人都在成长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0DE931-6277-4F59-8E6C-D29E2C79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11239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82A9BE">
              <a:alpha val="95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 lIns="95250" tIns="47625" rIns="9525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合唱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7C3F35-08B0-4A08-B7D3-04E16410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476750"/>
            <a:ext cx="304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音准统一 ≠ 所有人都敢表达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9AE9C7-AEA1-4E78-BB27-0D75BFC9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72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 i="0">
                <a:solidFill>
                  <a:srgbClr val="F6DDD4"/>
                </a:solidFill>
                <a:latin typeface="Microsoft YaHei"/>
                <a:ea typeface="Microsoft YaHei"/>
                <a:cs typeface="Microsoft YaHei"/>
              </a:rPr>
              <a:t>一把尺子，量不出四种成长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62213B-DB27-498E-9894-87CD24DF9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642937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72016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6 / 15</a:t>
            </a:r>
          </a:p>
        </p:txBody>
      </p:sp>
      <p:sp>
        <p:nvSpPr>
          <p:cNvPr id="15" name="premium-eyebrow-6">
            <a:extLst xmlns:a="http://schemas.openxmlformats.org/drawingml/2006/main">
              <a:ext uri="{FF2B5EF4-FFF2-40B4-BE49-F238E27FC236}">
                <a16:creationId xmlns:a16="http://schemas.microsoft.com/office/drawing/2014/main" id="{9E318581-0202-4405-9677-5860E5D7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"/>
            <a:ext cx="361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D9B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D9B65D"/>
                </a:solidFill>
                <a:latin typeface="Microsoft YaHei"/>
                <a:ea typeface="Microsoft YaHei"/>
                <a:cs typeface="Microsoft YaHei"/>
              </a:rPr>
              <a:t>TEACHING DILEMMA  /  MULTIPLE PATHS</a:t>
            </a:r>
          </a:p>
        </p:txBody>
      </p:sp>
    </p:spTree>
    <p:extLst>
      <p:ext uri="{BB962C8B-B14F-4D97-AF65-F5344CB8AC3E}">
        <p14:creationId xmlns:p14="http://schemas.microsoft.com/office/powerpoint/2010/main" val="530313193"/>
      </p:ext>
    </p:extLst>
  </p:cSld>
</p:sld>
</file>

<file path=ppt/slides/slide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9F3"/>
            </a:gs>
            <a:gs pos="100000">
              <a:srgbClr val="F4EEE3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AE21A6-C11D-48FA-A84D-8099AB3F6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无条件教学，与四个核心素养同向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E10A13-0ED9-4879-8D6A-E59B8A7B9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3DD2F3-A773-4CC5-8BC8-8BEEF716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solidFill>
              <a:srgbClr val="E99279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3144E9-327A-4F58-9F93-3A7714953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295650"/>
            <a:ext cx="628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E8D94A-D94E-428B-9374-BDF0204E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000250"/>
            <a:ext cx="47625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2ED5CB-6B2E-4A2E-817B-415D0868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809750"/>
            <a:ext cx="3048000" cy="1428750"/>
          </a:xfrm>
          <a:prstGeom xmlns:a="http://schemas.openxmlformats.org/drawingml/2006/main" prst="roundRect">
            <a:avLst>
              <a:gd name="adj" fmla="val 14667"/>
            </a:avLst>
          </a:prstGeom>
          <a:solidFill xmlns:a="http://schemas.openxmlformats.org/drawingml/2006/main">
            <a:srgbClr val="F8E0D7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DE1C89-4937-4353-8A1A-3950C8B2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019300"/>
            <a:ext cx="2628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4628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3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审美感知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237D1A-AF2A-4129-B7E9-FB1A1BD9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49555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058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允许不同感受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先发生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941442-50F8-44C6-BA25-9373FD295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809750"/>
            <a:ext cx="3048000" cy="1428750"/>
          </a:xfrm>
          <a:prstGeom xmlns:a="http://schemas.openxmlformats.org/drawingml/2006/main" prst="roundRect">
            <a:avLst>
              <a:gd name="adj" fmla="val 14667"/>
            </a:avLst>
          </a:prstGeom>
          <a:solidFill xmlns:a="http://schemas.openxmlformats.org/drawingml/2006/main">
            <a:srgbClr val="DFEBF1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1E112B-0603-466B-B3AD-8A240DF2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019300"/>
            <a:ext cx="2628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4628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3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艺术表现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713325-7A0C-48D4-9CC2-81D506420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49555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058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为同一目标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提供不同入口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0E9950-21BD-4D92-818B-0D902E635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000500"/>
            <a:ext cx="3048000" cy="1428750"/>
          </a:xfrm>
          <a:prstGeom xmlns:a="http://schemas.openxmlformats.org/drawingml/2006/main" prst="roundRect">
            <a:avLst>
              <a:gd name="adj" fmla="val 14667"/>
            </a:avLst>
          </a:prstGeom>
          <a:solidFill xmlns:a="http://schemas.openxmlformats.org/drawingml/2006/main">
            <a:srgbClr val="F7ECCB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DFD7DA-63BC-4F65-AC58-28A987C12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10050"/>
            <a:ext cx="2628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4628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3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创意实践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3A14B8-E746-4ADB-BBD0-7855E029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68630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058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让孩子有选择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有尝试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CED46D-F185-498E-8DEF-C5462ACD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000500"/>
            <a:ext cx="3048000" cy="1428750"/>
          </a:xfrm>
          <a:prstGeom xmlns:a="http://schemas.openxmlformats.org/drawingml/2006/main" prst="roundRect">
            <a:avLst>
              <a:gd name="adj" fmla="val 14667"/>
            </a:avLst>
          </a:prstGeom>
          <a:solidFill xmlns:a="http://schemas.openxmlformats.org/drawingml/2006/main">
            <a:srgbClr val="E1EAE5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A1745E-8987-4DF6-82C8-561B472C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210050"/>
            <a:ext cx="2628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4628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3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文化理解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BDA6AD-A4B3-4978-B16C-37917077C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68630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058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把乐器与作品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放回文化语境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D9B8E1-6475-4D9B-99A0-210338FB2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647950"/>
            <a:ext cx="2381250" cy="14287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FFFFFF"/>
              </a:gs>
              <a:gs pos="100000">
                <a:srgbClr val="F7EFE4"/>
              </a:gs>
            </a:gsLst>
            <a:lin ang="8100000"/>
          </a:gradFill>
          <a:ln xmlns:a="http://schemas.openxmlformats.org/drawingml/2006/main" w="28575">
            <a:solidFill>
              <a:srgbClr val="E9927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AF54CB-DD05-4E8F-B81F-015B0839E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95275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960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32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rPr>
              <a:t>无条件教学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6C158B-E276-4C6D-8502-D06FB947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429000"/>
            <a:ext cx="1752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去掉阻碍学习的条件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728060-D84B-49A1-B3B8-5D6E6F613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5743575"/>
            <a:ext cx="7715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标准仍在：准确・连贯・合作・表达｜路径更有弹性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A364D9-8C93-4115-AB77-AF94A6C9F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无条件教学 × 本校音乐课堂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CA8E17-693C-4341-8127-AF66970F5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579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7 / 15</a:t>
            </a:r>
          </a:p>
        </p:txBody>
      </p:sp>
      <p:sp>
        <p:nvSpPr>
          <p:cNvPr id="25" name="premium-rail-7">
            <a:extLst xmlns:a="http://schemas.openxmlformats.org/drawingml/2006/main">
              <a:ext uri="{FF2B5EF4-FFF2-40B4-BE49-F238E27FC236}">
                <a16:creationId xmlns:a16="http://schemas.microsoft.com/office/drawing/2014/main" id="{8145DF78-2CD4-464D-98F5-8B3E8537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premium-eyebrow-7">
            <a:extLst xmlns:a="http://schemas.openxmlformats.org/drawingml/2006/main">
              <a:ext uri="{FF2B5EF4-FFF2-40B4-BE49-F238E27FC236}">
                <a16:creationId xmlns:a16="http://schemas.microsoft.com/office/drawing/2014/main" id="{CBA26C14-DBB2-429A-B4E0-6DC6B0499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BOOK REVIEW  /  MUSIC EDUCATION</a:t>
            </a:r>
          </a:p>
        </p:txBody>
      </p:sp>
      <p:sp>
        <p:nvSpPr>
          <p:cNvPr id="27" name="premium-page-badge-7">
            <a:extLst xmlns:a="http://schemas.openxmlformats.org/drawingml/2006/main">
              <a:ext uri="{FF2B5EF4-FFF2-40B4-BE49-F238E27FC236}">
                <a16:creationId xmlns:a16="http://schemas.microsoft.com/office/drawing/2014/main" id="{E741CE83-7B1D-4AEF-8624-1166FF09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13A"/>
          </a:solidFill>
          <a:ln xmlns:a="http://schemas.openxmlformats.org/drawingml/2006/main" w="0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</p:spTree>
    <p:extLst>
      <p:ext uri="{BB962C8B-B14F-4D97-AF65-F5344CB8AC3E}">
        <p14:creationId xmlns:p14="http://schemas.microsoft.com/office/powerpoint/2010/main" val="1502652303"/>
      </p:ext>
    </p:extLst>
  </p:cSld>
</p:sld>
</file>

<file path=ppt/slides/slide8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9F3"/>
            </a:gs>
            <a:gs pos="100000">
              <a:srgbClr val="F4EEE3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D3A08D-B222-4668-BAFC-7314F36D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案例一｜从“纠错课”变成“可进入的音乐课”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71617B-B15B-42DB-A745-E1F024A5F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927166-D425-4678-AC94-40C510C2C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solidFill>
              <a:srgbClr val="E99279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0D672-7A68-419B-96D5-01B0D24AA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5095875" cy="4095750"/>
          </a:xfrm>
          <a:prstGeom xmlns:a="http://schemas.openxmlformats.org/drawingml/2006/main" prst="roundRect">
            <a:avLst>
              <a:gd name="adj" fmla="val 5581"/>
            </a:avLst>
          </a:prstGeom>
          <a:gradFill xmlns:a="http://schemas.openxmlformats.org/drawingml/2006/main">
            <a:gsLst>
              <a:gs pos="0">
                <a:srgbClr val="FFFDFC"/>
              </a:gs>
              <a:gs pos="100000">
                <a:srgbClr val="F7DDD4"/>
              </a:gs>
            </a:gsLst>
            <a:lin ang="8700000"/>
          </a:gradFill>
          <a:ln xmlns:a="http://schemas.openxmlformats.org/drawingml/2006/main" w="9525">
            <a:solidFill>
              <a:srgbClr val="EDC2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32971-8426-437F-BB5C-BA6AE5B5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7145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40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rPr>
              <a:t>小钟琴｜低段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298F25-B1E2-45A0-8473-8E7A49E0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00300"/>
            <a:ext cx="4000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♪  听音色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      ↓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一音成功 → 两音接龙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      ↓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强弱编创・故事动作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37780A-7F7F-4569-8DB7-A7E4AB5B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57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 i="1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 i="1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“先找到那个会发光的音。”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DEE105-146C-4CD9-AB7C-7745C5D1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1485900"/>
            <a:ext cx="5095875" cy="4095750"/>
          </a:xfrm>
          <a:prstGeom xmlns:a="http://schemas.openxmlformats.org/drawingml/2006/main" prst="roundRect">
            <a:avLst>
              <a:gd name="adj" fmla="val 5581"/>
            </a:avLst>
          </a:prstGeom>
          <a:gradFill xmlns:a="http://schemas.openxmlformats.org/drawingml/2006/main">
            <a:gsLst>
              <a:gs pos="0">
                <a:srgbClr val="FFFFFF"/>
              </a:gs>
              <a:gs pos="100000">
                <a:srgbClr val="DDEBF2"/>
              </a:gs>
            </a:gsLst>
            <a:lin ang="8700000"/>
          </a:gradFill>
          <a:ln xmlns:a="http://schemas.openxmlformats.org/drawingml/2006/main" w="9525">
            <a:solidFill>
              <a:srgbClr val="BD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7948DE-53F9-4291-A506-C8A6F0E1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7145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400" b="1" i="0">
                <a:solidFill>
                  <a:srgbClr val="86A9B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 i="0">
                <a:solidFill>
                  <a:srgbClr val="86A9BD"/>
                </a:solidFill>
                <a:latin typeface="Microsoft YaHei"/>
                <a:ea typeface="Microsoft YaHei"/>
                <a:cs typeface="Microsoft YaHei"/>
              </a:rPr>
              <a:t>葫芦丝｜中段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F1D537-88E5-439B-B315-2500C5FE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400300"/>
            <a:ext cx="4000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♫  气息游戏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      ↓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无声按孔 → 长音分级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      ↓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难点说唱・乐句轮奏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AEF71A-10EA-4732-A0B9-BE8F24EA0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857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 i="1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 i="1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“先让气息走稳，再让手指加入。”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626B13-3075-4AD7-9B6D-7BB79BE2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79120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716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同一作品：基础任务 ／ 进阶任务 ／ 创意任务并行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9309E6-1891-4A29-A773-FE3665E8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无条件教学 × 本校音乐课堂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272A20-DD77-4ED4-9440-9DBA147C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579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8 / 15</a:t>
            </a:r>
          </a:p>
        </p:txBody>
      </p:sp>
      <p:sp>
        <p:nvSpPr>
          <p:cNvPr id="16" name="premium-rail-8">
            <a:extLst xmlns:a="http://schemas.openxmlformats.org/drawingml/2006/main">
              <a:ext uri="{FF2B5EF4-FFF2-40B4-BE49-F238E27FC236}">
                <a16:creationId xmlns:a16="http://schemas.microsoft.com/office/drawing/2014/main" id="{09CE2EE2-8102-427C-840D-A083698F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premium-eyebrow-8">
            <a:extLst xmlns:a="http://schemas.openxmlformats.org/drawingml/2006/main">
              <a:ext uri="{FF2B5EF4-FFF2-40B4-BE49-F238E27FC236}">
                <a16:creationId xmlns:a16="http://schemas.microsoft.com/office/drawing/2014/main" id="{5AE18C93-02A1-4E90-A905-5EF1E5513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BOOK REVIEW  /  MUSIC EDUCATION</a:t>
            </a:r>
          </a:p>
        </p:txBody>
      </p:sp>
      <p:sp>
        <p:nvSpPr>
          <p:cNvPr id="18" name="premium-page-badge-8">
            <a:extLst xmlns:a="http://schemas.openxmlformats.org/drawingml/2006/main">
              <a:ext uri="{FF2B5EF4-FFF2-40B4-BE49-F238E27FC236}">
                <a16:creationId xmlns:a16="http://schemas.microsoft.com/office/drawing/2014/main" id="{D1D3AF41-2C87-47A4-932D-00E256AA8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13A"/>
          </a:solidFill>
          <a:ln xmlns:a="http://schemas.openxmlformats.org/drawingml/2006/main" w="0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</p:spTree>
    <p:extLst>
      <p:ext uri="{BB962C8B-B14F-4D97-AF65-F5344CB8AC3E}">
        <p14:creationId xmlns:p14="http://schemas.microsoft.com/office/powerpoint/2010/main" val="961414398"/>
      </p:ext>
    </p:extLst>
  </p:cSld>
</p:sld>
</file>

<file path=ppt/slides/slide9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9F3"/>
            </a:gs>
            <a:gs pos="100000">
              <a:srgbClr val="F4EEE3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23B56C-64AF-4C4E-AA7D-DFE31F2E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案例二｜高要求，也可以是低威胁的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960A58-3228-415E-BA61-B2266E767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380D1F-DC60-486C-B7ED-ACFC11C5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solidFill>
              <a:srgbClr val="E99279"/>
            </a:solidFill>
            <a:prstDash val="solid"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5bfd4859c4345"/>
          <a:srcRect xmlns:a="http://schemas.openxmlformats.org/drawingml/2006/main" l="10526" t="0" r="105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15125" y="1428750"/>
            <a:ext cx="4810125" cy="3429000"/>
          </a:xfrm>
          <a:prstGeom xmlns:a="http://schemas.openxmlformats.org/drawingml/2006/main" prst="roundRect">
            <a:avLst>
              <a:gd name="adj" fmla="val 4444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A83BAA-DA09-40AD-A02F-653E4267B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524000" cy="4572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E1EAE5"/>
          </a:solidFill>
          <a:ln xmlns:a="http://schemas.openxmlformats.org/drawingml/2006/main" w="9525">
            <a:solidFill>
              <a:srgbClr val="C5D7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 lIns="95250" tIns="47625" rIns="9525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竹笛课堂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87F32-D7E0-4E6F-9587-6D4F699F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09800"/>
            <a:ext cx="5334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节奏骨架／持续音／完整旋律／力度句法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同曲异任务，最后合奏成一首音乐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39EF67-B257-43FC-B7FE-43E51F81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67100"/>
            <a:ext cx="1524000" cy="4572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E1EAE5"/>
          </a:solidFill>
          <a:ln xmlns:a="http://schemas.openxmlformats.org/drawingml/2006/main" w="9525">
            <a:solidFill>
              <a:srgbClr val="C5D7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  <p:txBody>
          <a:bodyPr xmlns:a="http://schemas.openxmlformats.org/drawingml/2006/main" lIns="95250" tIns="47625" rIns="9525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合唱社团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547D99-BDC9-4E3A-BD59-13E88EA99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5334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不当众贴“跑调”标签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允许先轻声、先哼鸣、先听唱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用手势与同伴支持完成纠正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C2E6A-D542-45AB-9418-32C51E06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162550"/>
            <a:ext cx="4619625" cy="876300"/>
          </a:xfrm>
          <a:prstGeom xmlns:a="http://schemas.openxmlformats.org/drawingml/2006/main" prst="roundRect">
            <a:avLst>
              <a:gd name="adj" fmla="val 19565"/>
            </a:avLst>
          </a:prstGeom>
          <a:gradFill xmlns:a="http://schemas.openxmlformats.org/drawingml/2006/main">
            <a:gsLst>
              <a:gs pos="0">
                <a:srgbClr val="FFF9E9"/>
              </a:gs>
              <a:gs pos="100000">
                <a:srgbClr val="F4E2AC"/>
              </a:gs>
            </a:gsLst>
            <a:lin ang="8100000"/>
          </a:gradFill>
          <a:ln xmlns:a="http://schemas.openxmlformats.org/drawingml/2006/main" w="9525">
            <a:solidFill>
              <a:srgbClr val="E4CD7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B09B5F-E119-4B28-815D-1121DDE95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295900"/>
            <a:ext cx="4171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9552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接纳差异，不是停在原地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而是给出清晰、够得着的下一步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056E4D-66D8-4DB8-A961-C366D8C8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无条件教学 × 本校音乐课堂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B24708-CEBE-44AE-8D8A-3C553CBB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579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9 / 15</a:t>
            </a:r>
          </a:p>
        </p:txBody>
      </p:sp>
      <p:sp>
        <p:nvSpPr>
          <p:cNvPr id="15" name="premium-rail-9">
            <a:extLst xmlns:a="http://schemas.openxmlformats.org/drawingml/2006/main">
              <a:ext uri="{FF2B5EF4-FFF2-40B4-BE49-F238E27FC236}">
                <a16:creationId xmlns:a16="http://schemas.microsoft.com/office/drawing/2014/main" id="{2E3438AE-86C3-4DCA-9B09-9C975E3AD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premium-eyebrow-9">
            <a:extLst xmlns:a="http://schemas.openxmlformats.org/drawingml/2006/main">
              <a:ext uri="{FF2B5EF4-FFF2-40B4-BE49-F238E27FC236}">
                <a16:creationId xmlns:a16="http://schemas.microsoft.com/office/drawing/2014/main" id="{36F29410-FEB5-4AF2-80BE-BA7D1A59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BOOK REVIEW  /  MUSIC EDUCATION</a:t>
            </a:r>
          </a:p>
        </p:txBody>
      </p:sp>
      <p:sp>
        <p:nvSpPr>
          <p:cNvPr id="17" name="premium-page-badge-9">
            <a:extLst xmlns:a="http://schemas.openxmlformats.org/drawingml/2006/main">
              <a:ext uri="{FF2B5EF4-FFF2-40B4-BE49-F238E27FC236}">
                <a16:creationId xmlns:a16="http://schemas.microsoft.com/office/drawing/2014/main" id="{59A36E47-297C-4C59-86E7-DF7DB016A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13A"/>
          </a:solidFill>
          <a:ln xmlns:a="http://schemas.openxmlformats.org/drawingml/2006/main" w="0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</p:spTree>
    <p:extLst>
      <p:ext uri="{BB962C8B-B14F-4D97-AF65-F5344CB8AC3E}">
        <p14:creationId xmlns:p14="http://schemas.microsoft.com/office/powerpoint/2010/main" val="755646107"/>
      </p:ext>
    </p:extLst>
  </p:cSld>
</p:sld>
</file>

<file path=ppt/slides/slide10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9F3"/>
            </a:gs>
            <a:gs pos="100000">
              <a:srgbClr val="F4EEE3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B613C2-CAD1-4CC3-869C-81A86C9B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评价要同时看见“会不会”与“愿不愿”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6EDD2B-7C64-408A-979E-CC1E95191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0BE7AA-9850-45D5-84FF-32C770864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solidFill>
              <a:srgbClr val="E99279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A2F6C7-F838-4A75-8224-6E82E6E74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476375"/>
            <a:ext cx="9753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550" b="1" i="1">
                <a:solidFill>
                  <a:srgbClr val="4D6C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 i="1">
                <a:solidFill>
                  <a:srgbClr val="24413A"/>
                </a:solidFill>
                <a:latin typeface="Microsoft YaHei"/>
                <a:ea typeface="Microsoft YaHei"/>
                <a:cs typeface="Microsoft YaHei"/>
              </a:rPr>
              <a:t>“all three need to be considered and connected.”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F9D519-54FB-4D73-8579-538A2524F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571875"/>
            <a:ext cx="685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F8CDA1-067D-4498-88F8-1C3F70F54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571750"/>
            <a:ext cx="2381250" cy="2000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FFF8F4"/>
              </a:gs>
              <a:gs pos="100000">
                <a:srgbClr val="F4D9CF"/>
              </a:gs>
            </a:gsLst>
            <a:lin ang="8100000"/>
          </a:gradFill>
          <a:ln xmlns:a="http://schemas.openxmlformats.org/drawingml/2006/main" w="23813">
            <a:solidFill>
              <a:srgbClr val="E9927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0092F2-6E82-47EC-9464-E97ADEAD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91465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122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8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信息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ED0907-7FD5-4089-A29D-C7EDFD46E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429000"/>
            <a:ext cx="1657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Information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A6E65C-FAAF-4942-A7A1-01AD1F47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9433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知道为什么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2D4045-F68E-475C-BD20-E4A5875B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571750"/>
            <a:ext cx="2381250" cy="2000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FBFDFE"/>
              </a:gs>
              <a:gs pos="100000">
                <a:srgbClr val="DCEAF1"/>
              </a:gs>
            </a:gsLst>
            <a:lin ang="8100000"/>
          </a:gradFill>
          <a:ln xmlns:a="http://schemas.openxmlformats.org/drawingml/2006/main" w="23813">
            <a:solidFill>
              <a:srgbClr val="82A9B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E90056-854A-444A-B144-CDB513B97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91465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122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8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技能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879C09-C9D5-44C7-A5BE-604518B61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429000"/>
            <a:ext cx="1657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Skills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AB2276-242F-46DB-A8FD-E4035FDC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9433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做得到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6C8C67-1B46-448F-828A-EF1C8AB5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571750"/>
            <a:ext cx="2381250" cy="2000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FFFDF7"/>
              </a:gs>
              <a:gs pos="100000">
                <a:srgbClr val="F7E9BC"/>
              </a:gs>
            </a:gsLst>
            <a:lin ang="8100000"/>
          </a:gradFill>
          <a:ln xmlns:a="http://schemas.openxmlformats.org/drawingml/2006/main" w="23813">
            <a:solidFill>
              <a:srgbClr val="D9B65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2F5A92-3C80-4B73-B884-5CD08664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91465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8122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8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态度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DB3732-612F-4D8A-8ADF-83982DFD0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429000"/>
            <a:ext cx="1657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Attitude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75B4D0-D775-4AA0-A897-0A1B1145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9433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愿意继续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3002D2-957D-45C4-8B2B-2A215D303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181600"/>
            <a:ext cx="828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正确音高只是一格｜倾听・策略・表达・合作，也应进入评价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90CBD6-6A91-47B2-A998-EB3CCCF03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5772150"/>
            <a:ext cx="790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你听见了什么？　你用了什么办法？　下一步想怎样表达？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F8056C-CAD8-4FBE-8C06-2EED6D0C2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无条件教学 × 本校音乐课堂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FD3361-E787-4D22-9F6E-7D07424B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579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10 / 15</a:t>
            </a:r>
          </a:p>
        </p:txBody>
      </p:sp>
      <p:sp>
        <p:nvSpPr>
          <p:cNvPr id="23" name="premium-rail-10">
            <a:extLst xmlns:a="http://schemas.openxmlformats.org/drawingml/2006/main">
              <a:ext uri="{FF2B5EF4-FFF2-40B4-BE49-F238E27FC236}">
                <a16:creationId xmlns:a16="http://schemas.microsoft.com/office/drawing/2014/main" id="{1B728BD4-BB63-4B09-B50C-7CC56C892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premium-eyebrow-10">
            <a:extLst xmlns:a="http://schemas.openxmlformats.org/drawingml/2006/main">
              <a:ext uri="{FF2B5EF4-FFF2-40B4-BE49-F238E27FC236}">
                <a16:creationId xmlns:a16="http://schemas.microsoft.com/office/drawing/2014/main" id="{19972F0B-07DB-4258-9283-890815D6E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BOOK REVIEW  /  MUSIC EDUCATION</a:t>
            </a:r>
          </a:p>
        </p:txBody>
      </p:sp>
      <p:sp>
        <p:nvSpPr>
          <p:cNvPr id="25" name="premium-page-badge-10">
            <a:extLst xmlns:a="http://schemas.openxmlformats.org/drawingml/2006/main">
              <a:ext uri="{FF2B5EF4-FFF2-40B4-BE49-F238E27FC236}">
                <a16:creationId xmlns:a16="http://schemas.microsoft.com/office/drawing/2014/main" id="{802E2251-6F1D-4C55-9D03-D33F34E80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13A"/>
          </a:solidFill>
          <a:ln xmlns:a="http://schemas.openxmlformats.org/drawingml/2006/main" w="0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</p:spTree>
    <p:extLst>
      <p:ext uri="{BB962C8B-B14F-4D97-AF65-F5344CB8AC3E}">
        <p14:creationId xmlns:p14="http://schemas.microsoft.com/office/powerpoint/2010/main" val="14319796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da37ca9421411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F7BAD4-CBF7-450A-8377-B6204F2F6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38875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BF6EB"/>
              </a:gs>
              <a:gs pos="100000">
                <a:srgbClr val="EEE4D3"/>
              </a:gs>
            </a:gsLst>
            <a:lin ang="90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940228-D393-4212-B890-4FCCDC18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5334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先向内看：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31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我需要警惕的三种教学惯性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3E1C0F-7943-465B-87FA-C35235D42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00250"/>
            <a:ext cx="5000625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① 急于把课堂带整齐，忽略谁还没进入音乐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② 对熟练学生追问更多，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   对慢一些的孩子替代更多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③ 反思只问完成了吗，少问还愿意继续吗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B42CEC-F4BA-4D69-9CBD-7F45716A2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4953000" cy="1333500"/>
          </a:xfrm>
          <a:prstGeom xmlns:a="http://schemas.openxmlformats.org/drawingml/2006/main" prst="roundRect">
            <a:avLst>
              <a:gd name="adj" fmla="val 14286"/>
            </a:avLst>
          </a:prstGeom>
          <a:gradFill xmlns:a="http://schemas.openxmlformats.org/drawingml/2006/main">
            <a:gsLst>
              <a:gs pos="0">
                <a:srgbClr val="EDF3EF"/>
              </a:gs>
              <a:gs pos="100000">
                <a:srgbClr val="D9E6DF"/>
              </a:gs>
            </a:gsLst>
            <a:lin ang="8100000"/>
          </a:gradFill>
          <a:ln xmlns:a="http://schemas.openxmlformats.org/drawingml/2006/main" w="9525">
            <a:solidFill>
              <a:srgbClr val="C4D6C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5C8AE3-EFDF-461C-B29D-B2C18B14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33900"/>
            <a:ext cx="44577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6000"/>
              </a:lnSpc>
              <a:buNone/>
              <a:def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少一次急停，多一次聆听</a:t>
            </a:r>
          </a:p>
          <a:p xmlns:a="http://schemas.openxmlformats.org/drawingml/2006/main">
            <a:pPr algn="ctr">
              <a:lnSpc>
                <a:spcPct val="116000"/>
              </a:lnSpc>
              <a:buNone/>
              <a:def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少一个统一答案，多一条可选路径</a:t>
            </a:r>
          </a:p>
          <a:p xmlns:a="http://schemas.openxmlformats.org/drawingml/2006/main">
            <a:pPr algn="ctr">
              <a:lnSpc>
                <a:spcPct val="116000"/>
              </a:lnSpc>
              <a:buNone/>
              <a:def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少一句判断，多一个具体建议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3C447D-2F63-43A4-A5E2-B0D90CA10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64389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72016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11 / 15</a:t>
            </a:r>
          </a:p>
        </p:txBody>
      </p:sp>
      <p:sp>
        <p:nvSpPr>
          <p:cNvPr id="9" name="premium-eyebrow-11">
            <a:extLst xmlns:a="http://schemas.openxmlformats.org/drawingml/2006/main">
              <a:ext uri="{FF2B5EF4-FFF2-40B4-BE49-F238E27FC236}">
                <a16:creationId xmlns:a16="http://schemas.microsoft.com/office/drawing/2014/main" id="{A453BD29-6BC4-471C-BACC-F50856DC9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E992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E99279"/>
                </a:solidFill>
                <a:latin typeface="Microsoft YaHei"/>
                <a:ea typeface="Microsoft YaHei"/>
                <a:cs typeface="Microsoft YaHei"/>
              </a:rPr>
              <a:t>REFLECTION  /  TEACHING HABITS</a:t>
            </a:r>
          </a:p>
        </p:txBody>
      </p:sp>
    </p:spTree>
    <p:extLst>
      <p:ext uri="{BB962C8B-B14F-4D97-AF65-F5344CB8AC3E}">
        <p14:creationId xmlns:p14="http://schemas.microsoft.com/office/powerpoint/2010/main" val="856161942"/>
      </p:ext>
    </p:extLst>
  </p:cSld>
</p:sld>
</file>

<file path=ppt/slides/slide1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9F3"/>
            </a:gs>
            <a:gs pos="100000">
              <a:srgbClr val="F4EEE3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1DB549-9B65-4F9D-9FA5-EDB172D81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把理念变成明天能做的四件小事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2975B1-FDA1-4CCA-A9F3-29EDE705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4944A8-D144-4EFD-AF3C-A84361012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solidFill>
              <a:srgbClr val="E99279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A60949-1AF6-4062-A059-DE6EF574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71625"/>
            <a:ext cx="1714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6DDD4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课堂教学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FC578-6938-414C-927A-5C0A34A02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647825"/>
            <a:ext cx="3714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rPr>
              <a:t>基础／进阶／创意三种入口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EAC8AA-318E-4603-8267-79700F6B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647825"/>
            <a:ext cx="4333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错误先描述声音，再给可尝试的动作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85E8CA-098D-43A6-8292-6D7A2903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638425"/>
            <a:ext cx="838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30A674-6D5C-4E4B-BE2B-7E0C592A6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57500"/>
            <a:ext cx="1714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7ECCB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乐器校本课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31BC36-6062-4EFE-BBF4-04B06C02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933700"/>
            <a:ext cx="3714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 i="0">
                <a:solidFill>
                  <a:srgbClr val="E2BE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E2BE65"/>
                </a:solidFill>
                <a:latin typeface="Microsoft YaHei"/>
                <a:ea typeface="Microsoft YaHei"/>
                <a:cs typeface="Microsoft YaHei"/>
              </a:rPr>
              <a:t>音色／气息／协作／表达成长观察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ECD6E3-DFB4-4BB7-A609-34923A508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933700"/>
            <a:ext cx="4333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每四周一次自选展示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E63BED-84E1-4D61-BC84-B67965082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24300"/>
            <a:ext cx="838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03CE51-59AB-4A87-B53C-27C8627BA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43375"/>
            <a:ext cx="1714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DFEBF1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合唱社团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4CE0C5-5205-47A1-856E-276C34A2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219575"/>
            <a:ext cx="3714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 i="0">
                <a:solidFill>
                  <a:srgbClr val="86A9B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86A9BD"/>
                </a:solidFill>
                <a:latin typeface="Microsoft YaHei"/>
                <a:ea typeface="Microsoft YaHei"/>
                <a:cs typeface="Microsoft YaHei"/>
              </a:rPr>
              <a:t>哼鸣／轻声／歌词三种参与方式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D05F7-B593-48B9-9790-31712183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219575"/>
            <a:ext cx="4333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同伴回声与声部支持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9AFD3A-5FE7-4A8F-91F5-EC8CE7F0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524500"/>
            <a:ext cx="10382250" cy="704850"/>
          </a:xfrm>
          <a:prstGeom xmlns:a="http://schemas.openxmlformats.org/drawingml/2006/main" prst="roundRect">
            <a:avLst>
              <a:gd name="adj" fmla="val 24324"/>
            </a:avLst>
          </a:prstGeom>
          <a:gradFill xmlns:a="http://schemas.openxmlformats.org/drawingml/2006/main">
            <a:gsLst>
              <a:gs pos="0">
                <a:srgbClr val="ECF3EF"/>
              </a:gs>
              <a:gs pos="100000">
                <a:srgbClr val="D9E7DF"/>
              </a:gs>
            </a:gsLst>
            <a:lin ang="8100000"/>
          </a:gradFill>
          <a:ln xmlns:a="http://schemas.openxmlformats.org/drawingml/2006/main" w="9525">
            <a:solidFill>
              <a:srgbClr val="C5D7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ED9B29-B7FF-456A-9AEF-28B60918D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657850"/>
            <a:ext cx="981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共同机制｜每节课后2分钟：我设置了什么“条件”？谁还没有被看见？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EFC04E-4F63-4E87-9543-D09259DDC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无条件教学 × 本校音乐课堂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B797DE-C885-4CE5-820C-6314B502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579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12 / 15</a:t>
            </a:r>
          </a:p>
        </p:txBody>
      </p:sp>
      <p:sp>
        <p:nvSpPr>
          <p:cNvPr id="20" name="premium-rail-12">
            <a:extLst xmlns:a="http://schemas.openxmlformats.org/drawingml/2006/main">
              <a:ext uri="{FF2B5EF4-FFF2-40B4-BE49-F238E27FC236}">
                <a16:creationId xmlns:a16="http://schemas.microsoft.com/office/drawing/2014/main" id="{B69BB880-A59C-4227-BF43-E2E8865F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premium-eyebrow-12">
            <a:extLst xmlns:a="http://schemas.openxmlformats.org/drawingml/2006/main">
              <a:ext uri="{FF2B5EF4-FFF2-40B4-BE49-F238E27FC236}">
                <a16:creationId xmlns:a16="http://schemas.microsoft.com/office/drawing/2014/main" id="{393F07E8-8247-43EA-BBE2-3712673A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BOOK REVIEW  /  MUSIC EDUCATION</a:t>
            </a:r>
          </a:p>
        </p:txBody>
      </p:sp>
      <p:sp>
        <p:nvSpPr>
          <p:cNvPr id="22" name="premium-page-badge-12">
            <a:extLst xmlns:a="http://schemas.openxmlformats.org/drawingml/2006/main">
              <a:ext uri="{FF2B5EF4-FFF2-40B4-BE49-F238E27FC236}">
                <a16:creationId xmlns:a16="http://schemas.microsoft.com/office/drawing/2014/main" id="{EB05632D-261A-4063-B9EE-8614D91B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13A"/>
          </a:solidFill>
          <a:ln xmlns:a="http://schemas.openxmlformats.org/drawingml/2006/main" w="0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</p:spTree>
    <p:extLst>
      <p:ext uri="{BB962C8B-B14F-4D97-AF65-F5344CB8AC3E}">
        <p14:creationId xmlns:p14="http://schemas.microsoft.com/office/powerpoint/2010/main" val="202210233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15a181fc9e43a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4E98B7-9972-4509-8EA4-257E8B16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8362F"/>
              </a:gs>
              <a:gs pos="100000">
                <a:srgbClr val="2D5147"/>
              </a:gs>
            </a:gsLst>
            <a:lin ang="90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224FDA-56F4-4804-8227-F4752027E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905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音乐教育的终点，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是孩子还愿意走近音乐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7ACFBA-0D5C-4559-867F-FF5196EA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71750"/>
            <a:ext cx="5334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2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技能，是通往表达的桥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22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评价，是继续前行的灯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22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教师，是为不同孩子寻找入口的人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039BCB-935D-4AEA-AADA-8742AD4CF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62500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5D52E-FB97-40F8-A51F-B13EB0C53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482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02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 i="0">
                <a:solidFill>
                  <a:srgbClr val="F6DDD4"/>
                </a:solidFill>
                <a:latin typeface="Microsoft YaHei"/>
                <a:ea typeface="Microsoft YaHei"/>
                <a:cs typeface="Microsoft YaHei"/>
              </a:rPr>
              <a:t>不是把每个孩子训练成演奏家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02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 i="0">
                <a:solidFill>
                  <a:srgbClr val="F6DDD4"/>
                </a:solidFill>
                <a:latin typeface="Microsoft YaHei"/>
                <a:ea typeface="Microsoft YaHei"/>
                <a:cs typeface="Microsoft YaHei"/>
              </a:rPr>
              <a:t>而是守护每个孩子与音乐相遇的可能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A43FCD-6BBB-4041-94C6-C9E9EA01D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64389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72016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 i="0">
                <a:solidFill>
                  <a:srgbClr val="E1EAE5"/>
                </a:solidFill>
                <a:latin typeface="Microsoft YaHei"/>
                <a:ea typeface="Microsoft YaHei"/>
                <a:cs typeface="Microsoft YaHei"/>
              </a:rPr>
              <a:t>13 / 15</a:t>
            </a:r>
          </a:p>
        </p:txBody>
      </p:sp>
      <p:sp>
        <p:nvSpPr>
          <p:cNvPr id="9" name="premium-eyebrow-13">
            <a:extLst xmlns:a="http://schemas.openxmlformats.org/drawingml/2006/main">
              <a:ext uri="{FF2B5EF4-FFF2-40B4-BE49-F238E27FC236}">
                <a16:creationId xmlns:a16="http://schemas.microsoft.com/office/drawing/2014/main" id="{5E2E7A4B-E535-4CD3-8958-02EFD9D58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"/>
            <a:ext cx="323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D9B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D9B65D"/>
                </a:solidFill>
                <a:latin typeface="Microsoft YaHei"/>
                <a:ea typeface="Microsoft YaHei"/>
                <a:cs typeface="Microsoft YaHei"/>
              </a:rPr>
              <a:t>WHY MUSIC EDUCATION MATTERS</a:t>
            </a:r>
          </a:p>
        </p:txBody>
      </p:sp>
    </p:spTree>
    <p:extLst>
      <p:ext uri="{BB962C8B-B14F-4D97-AF65-F5344CB8AC3E}">
        <p14:creationId xmlns:p14="http://schemas.microsoft.com/office/powerpoint/2010/main" val="1239059716"/>
      </p:ext>
    </p:extLst>
  </p:cSld>
</p:sld>
</file>

<file path=ppt/slides/slide14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9F3"/>
            </a:gs>
            <a:gs pos="100000">
              <a:srgbClr val="F4EEE3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30598F-76BE-4B26-9EF8-68CA36B17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i="0">
                <a:solidFill>
                  <a:srgbClr val="18352F"/>
                </a:solidFill>
                <a:latin typeface="Microsoft YaHei"/>
                <a:ea typeface="Microsoft YaHei"/>
                <a:cs typeface="Microsoft YaHei"/>
              </a:rPr>
              <a:t>四句话，留在我的备课本首页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2E0FAB-2668-4FDF-B50B-D2FD49D9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FF3910-A225-4060-A23A-D3D08CA4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solidFill>
              <a:srgbClr val="E99279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46C0ED-208F-46F0-BD5C-84FFA94A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762000" y="1524000"/>
            <a:ext cx="5095875" cy="1666875"/>
          </a:xfrm>
          <a:prstGeom xmlns:a="http://schemas.openxmlformats.org/drawingml/2006/main" prst="roundRect">
            <a:avLst>
              <a:gd name="adj" fmla="val 12571"/>
            </a:avLst>
          </a:prstGeom>
          <a:gradFill xmlns:a="http://schemas.openxmlformats.org/drawingml/2006/main">
            <a:gsLst>
              <a:gs pos="0">
                <a:srgbClr val="FFF8F4"/>
              </a:gs>
              <a:gs pos="100000">
                <a:srgbClr val="F3D8CE"/>
              </a:gs>
            </a:gsLst>
            <a:lin ang="8100000"/>
          </a:gra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6E8B40-3C33-4A20-8DA3-4FB1B7FB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085850" y="1790700"/>
            <a:ext cx="4429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8818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025" b="1" i="1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1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“We can all become exceptional teachers.”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270765-9940-45FF-87F6-A443A688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1123950" y="2552700"/>
            <a:ext cx="433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我们都能成为卓越的教师。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6A6312-8893-4F19-B2B3-F054F472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6334125" y="1524000"/>
            <a:ext cx="5095875" cy="1666875"/>
          </a:xfrm>
          <a:prstGeom xmlns:a="http://schemas.openxmlformats.org/drawingml/2006/main" prst="roundRect">
            <a:avLst>
              <a:gd name="adj" fmla="val 12571"/>
            </a:avLst>
          </a:prstGeom>
          <a:gradFill xmlns:a="http://schemas.openxmlformats.org/drawingml/2006/main">
            <a:gsLst>
              <a:gs pos="0">
                <a:srgbClr val="FFFCF2"/>
              </a:gs>
              <a:gs pos="100000">
                <a:srgbClr val="F4E6B8"/>
              </a:gs>
            </a:gsLst>
            <a:lin ang="8100000"/>
          </a:gra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F1AC9E-76AA-41A4-AED2-7205667FB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6657975" y="1790700"/>
            <a:ext cx="4429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025" b="1" i="1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1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“identify your conditions.”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891FC3-B55F-4144-BCE0-7004EE832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6696075" y="2552700"/>
            <a:ext cx="433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先看见自己的教学“条件”。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EFD79D-E71A-4A89-B383-16677619C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762000" y="3619500"/>
            <a:ext cx="5095875" cy="1666875"/>
          </a:xfrm>
          <a:prstGeom xmlns:a="http://schemas.openxmlformats.org/drawingml/2006/main" prst="roundRect">
            <a:avLst>
              <a:gd name="adj" fmla="val 12571"/>
            </a:avLst>
          </a:prstGeom>
          <a:gradFill xmlns:a="http://schemas.openxmlformats.org/drawingml/2006/main">
            <a:gsLst>
              <a:gs pos="0">
                <a:srgbClr val="FAFCFD"/>
              </a:gs>
              <a:gs pos="100000">
                <a:srgbClr val="DCEAF1"/>
              </a:gs>
            </a:gsLst>
            <a:lin ang="8100000"/>
          </a:gra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C22C3-24CD-4791-96C9-14B0BC80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1085850" y="3886200"/>
            <a:ext cx="4429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9442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025" b="1" i="1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1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“Information, skills and attitude.”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DE8FA6-2D10-4C11-AE3B-EC3F748A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1123950" y="4648200"/>
            <a:ext cx="433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信息、技能与态度。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8748EB-4F88-4C15-933C-17426359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">
            <a:off x="6334125" y="3619500"/>
            <a:ext cx="5095875" cy="1666875"/>
          </a:xfrm>
          <a:prstGeom xmlns:a="http://schemas.openxmlformats.org/drawingml/2006/main" prst="roundRect">
            <a:avLst>
              <a:gd name="adj" fmla="val 12571"/>
            </a:avLst>
          </a:prstGeom>
          <a:gradFill xmlns:a="http://schemas.openxmlformats.org/drawingml/2006/main">
            <a:gsLst>
              <a:gs pos="0">
                <a:srgbClr val="FAFCFB"/>
              </a:gs>
              <a:gs pos="100000">
                <a:srgbClr val="DEE9E3"/>
              </a:gs>
            </a:gsLst>
            <a:lin ang="8100000"/>
          </a:gra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F8F8BD-56AF-44E2-8044-BD62710E5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">
            <a:off x="6657975" y="3886200"/>
            <a:ext cx="4429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8818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025" b="1" i="1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 i="1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rPr>
              <a:t>“all three need to be considered and connected.”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77E308-8D5B-4884-A47D-4835BB3C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">
            <a:off x="6696075" y="4648200"/>
            <a:ext cx="433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三者需要被共同考虑并彼此连接。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F8AA48-F823-4079-AC4B-2B250757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953125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430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原书英文版公开节选｜中文为分享者译意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CF3B8D-DF7D-479A-A5E0-8A86314C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125730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966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600" b="1" i="0">
                <a:solidFill>
                  <a:srgbClr val="E2BE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 i="0">
                <a:solidFill>
                  <a:srgbClr val="E2BE65"/>
                </a:solidFill>
                <a:latin typeface="Microsoft YaHei"/>
                <a:ea typeface="Microsoft YaHei"/>
                <a:cs typeface="Microsoft YaHei"/>
              </a:rPr>
              <a:t>♪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7C80B3-FDB7-47A1-B643-ACAA4B373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286375"/>
            <a:ext cx="76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600" b="1" i="0">
                <a:solidFill>
                  <a:srgbClr val="86A9B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 i="0">
                <a:solidFill>
                  <a:srgbClr val="86A9BD"/>
                </a:solidFill>
                <a:latin typeface="Microsoft YaHei"/>
                <a:ea typeface="Microsoft YaHei"/>
                <a:cs typeface="Microsoft YaHei"/>
              </a:rPr>
              <a:t>♫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3C2E9F-D82B-4922-AC54-369E198D7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6260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966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60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rPr>
              <a:t>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5797BF-8362-42B6-BEBF-F1A88CA6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无条件教学 × 本校音乐课堂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05BCD2-1F62-43BE-8A5E-B339E5DE9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579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14 / 15</a:t>
            </a:r>
          </a:p>
        </p:txBody>
      </p:sp>
      <p:sp>
        <p:nvSpPr>
          <p:cNvPr id="23" name="premium-rail-14">
            <a:extLst xmlns:a="http://schemas.openxmlformats.org/drawingml/2006/main">
              <a:ext uri="{FF2B5EF4-FFF2-40B4-BE49-F238E27FC236}">
                <a16:creationId xmlns:a16="http://schemas.microsoft.com/office/drawing/2014/main" id="{3DCC32B0-BF3D-45FD-A7A9-4A5B98EC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57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2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premium-eyebrow-14">
            <a:extLst xmlns:a="http://schemas.openxmlformats.org/drawingml/2006/main">
              <a:ext uri="{FF2B5EF4-FFF2-40B4-BE49-F238E27FC236}">
                <a16:creationId xmlns:a16="http://schemas.microsoft.com/office/drawing/2014/main" id="{7C16ABF2-01AD-4DB6-9B07-FE2F2AE4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9AAFA5"/>
                </a:solidFill>
                <a:latin typeface="Microsoft YaHei"/>
                <a:ea typeface="Microsoft YaHei"/>
                <a:cs typeface="Microsoft YaHei"/>
              </a:rPr>
              <a:t>BOOK REVIEW  /  MUSIC EDUCATION</a:t>
            </a:r>
          </a:p>
        </p:txBody>
      </p:sp>
      <p:sp>
        <p:nvSpPr>
          <p:cNvPr id="25" name="premium-page-badge-14">
            <a:extLst xmlns:a="http://schemas.openxmlformats.org/drawingml/2006/main">
              <a:ext uri="{FF2B5EF4-FFF2-40B4-BE49-F238E27FC236}">
                <a16:creationId xmlns:a16="http://schemas.microsoft.com/office/drawing/2014/main" id="{88242B6C-C0D9-41CF-AA35-3744F5C7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9550"/>
            <a:ext cx="6286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13A"/>
          </a:solidFill>
          <a:ln xmlns:a="http://schemas.openxmlformats.org/drawingml/2006/main" w="0">
            <a:solidFill>
              <a:srgbClr val="24413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</p:spTree>
    <p:extLst>
      <p:ext uri="{BB962C8B-B14F-4D97-AF65-F5344CB8AC3E}">
        <p14:creationId xmlns:p14="http://schemas.microsoft.com/office/powerpoint/2010/main" val="876834057"/>
      </p:ext>
    </p:extLst>
  </p:cSld>
</p:sld>
</file>

<file path=ppt/slides/slide1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142F2A"/>
            </a:gs>
            <a:gs pos="100000">
              <a:srgbClr val="31594E"/>
            </a:gs>
          </a:gsLst>
          <a:lin ang="87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578CE8-A397-4F5E-B45D-CE6AB7BF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125730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966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600" b="1" i="0">
                <a:solidFill>
                  <a:srgbClr val="E2BE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 i="0">
                <a:solidFill>
                  <a:srgbClr val="D9B65D"/>
                </a:solidFill>
                <a:latin typeface="Microsoft YaHei"/>
                <a:ea typeface="Microsoft YaHei"/>
                <a:cs typeface="Microsoft YaHei"/>
              </a:rPr>
              <a:t>♫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C39A28-1CB3-4B49-A763-28D3471DD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286375"/>
            <a:ext cx="76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600" b="1" i="0">
                <a:solidFill>
                  <a:srgbClr val="86A9B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 i="0">
                <a:solidFill>
                  <a:srgbClr val="82A9BE"/>
                </a:solidFill>
                <a:latin typeface="Microsoft YaHei"/>
                <a:ea typeface="Microsoft YaHei"/>
                <a:cs typeface="Microsoft YaHei"/>
              </a:rPr>
              <a:t>♪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39BCE2-9A6E-4414-9866-EB2C7CA2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6260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9966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600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 i="0">
                <a:solidFill>
                  <a:srgbClr val="E99279"/>
                </a:solidFill>
                <a:latin typeface="Microsoft YaHei"/>
                <a:ea typeface="Microsoft YaHei"/>
                <a:cs typeface="Microsoft YaHei"/>
              </a:rPr>
              <a:t>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6E226C-CB94-4C11-B3F1-442B419D8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714500"/>
            <a:ext cx="685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5250" b="1" i="0">
                <a:solidFill>
                  <a:srgbClr val="3344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 i="0">
                <a:solidFill>
                  <a:srgbClr val="FBF7EF"/>
                </a:solidFill>
                <a:latin typeface="Microsoft YaHei"/>
                <a:ea typeface="Microsoft YaHei"/>
                <a:cs typeface="Microsoft YaHei"/>
              </a:rPr>
              <a:t>谢谢聆听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8B9C06-CF13-49DE-9595-BD3FD6728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905125"/>
            <a:ext cx="2000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6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FD0D96-AF81-4854-AC18-5E8A3158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333750"/>
            <a:ext cx="666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0000"/>
              </a:lnSpc>
              <a:buNone/>
              <a:defRPr sz="232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 i="0">
                <a:solidFill>
                  <a:srgbClr val="F6DDD4"/>
                </a:solidFill>
                <a:latin typeface="Microsoft YaHei"/>
                <a:ea typeface="Microsoft YaHei"/>
                <a:cs typeface="Microsoft YaHei"/>
              </a:rPr>
              <a:t>愿我们用更温柔、更专业的方式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2325" b="1" i="0">
                <a:solidFill>
                  <a:srgbClr val="E69B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 i="0">
                <a:solidFill>
                  <a:srgbClr val="F6DDD4"/>
                </a:solidFill>
                <a:latin typeface="Microsoft YaHei"/>
                <a:ea typeface="Microsoft YaHei"/>
                <a:cs typeface="Microsoft YaHei"/>
              </a:rPr>
              <a:t>让每个孩子都在音乐里被听见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1CCF82-ACEF-4CA2-836D-1B0C13EAF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953000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 i="0">
                <a:solidFill>
                  <a:srgbClr val="E1EAE5"/>
                </a:solidFill>
                <a:latin typeface="Microsoft YaHei"/>
                <a:ea typeface="Microsoft YaHei"/>
                <a:cs typeface="Microsoft YaHei"/>
              </a:rPr>
              <a:t>分享人：________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26CB8-3B4A-4E03-805F-5F8AFA40B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8102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0" i="0">
                <a:solidFill>
                  <a:srgbClr val="91A69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 i="0">
                <a:solidFill>
                  <a:srgbClr val="F7ECCB"/>
                </a:solidFill>
                <a:latin typeface="Microsoft YaHei"/>
                <a:ea typeface="Microsoft YaHei"/>
                <a:cs typeface="Microsoft YaHei"/>
              </a:rPr>
              <a:t>小钟琴  ·  葫芦丝  ·  竹笛  ·  合唱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1F9B5B-3E4D-44DE-90FD-5005E3F0C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579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57150" tIns="38100" rIns="57150" bIns="38100" anchor="t">
            <a:normAutofit fontScale="72016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 i="0">
                <a:solidFill>
                  <a:srgbClr val="6F7B76"/>
                </a:solidFill>
                <a:latin typeface="Microsoft YaHei"/>
                <a:ea typeface="Microsoft YaHei"/>
                <a:cs typeface="Microsoft YaHei"/>
              </a:rPr>
              <a:t>15 / 15</a:t>
            </a:r>
          </a:p>
        </p:txBody>
      </p:sp>
      <p:sp>
        <p:nvSpPr>
          <p:cNvPr id="11" name="premium-finale-frame">
            <a:extLst xmlns:a="http://schemas.openxmlformats.org/drawingml/2006/main">
              <a:ext uri="{FF2B5EF4-FFF2-40B4-BE49-F238E27FC236}">
                <a16:creationId xmlns:a16="http://schemas.microsoft.com/office/drawing/2014/main" id="{810757EC-EE1A-4D2A-A68A-FFD6AAFE5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1257300"/>
            <a:ext cx="8286750" cy="4333875"/>
          </a:xfrm>
          <a:prstGeom xmlns:a="http://schemas.openxmlformats.org/drawingml/2006/main" prst="roundRect">
            <a:avLst>
              <a:gd name="adj" fmla="val 6593"/>
            </a:avLst>
          </a:prstGeom>
          <a:solidFill xmlns:a="http://schemas.openxmlformats.org/drawingml/2006/main">
            <a:srgbClr val="FFFFFF">
              <a:alpha val="5000"/>
            </a:srgbClr>
          </a:solidFill>
          <a:ln xmlns:a="http://schemas.openxmlformats.org/drawingml/2006/main" w="14288">
            <a:solidFill>
              <a:srgbClr val="F3D88A">
                <a:alpha val="4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8"/>
          <a:fontRef xmlns:a="http://schemas.openxmlformats.org/drawingml/2006/main" idx="major"/>
        </p:style>
      </p:sp>
      <p:sp>
        <p:nvSpPr>
          <p:cNvPr id="12" name="premium-finale-eyebrow">
            <a:extLst xmlns:a="http://schemas.openxmlformats.org/drawingml/2006/main">
              <a:ext uri="{FF2B5EF4-FFF2-40B4-BE49-F238E27FC236}">
                <a16:creationId xmlns:a16="http://schemas.microsoft.com/office/drawing/2014/main" id="{A09DB35B-FF06-4973-929F-14DA328C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485900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D9B6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 i="0">
                <a:solidFill>
                  <a:srgbClr val="D9B65D"/>
                </a:solidFill>
                <a:latin typeface="Microsoft YaHei"/>
                <a:ea typeface="Microsoft YaHei"/>
                <a:cs typeface="Microsoft YaHei"/>
              </a:rPr>
              <a:t>THANK YOU  /  KEEP MUSIC OPEN</a:t>
            </a:r>
          </a:p>
        </p:txBody>
      </p:sp>
    </p:spTree>
    <p:extLst>
      <p:ext uri="{BB962C8B-B14F-4D97-AF65-F5344CB8AC3E}">
        <p14:creationId xmlns:p14="http://schemas.microsoft.com/office/powerpoint/2010/main" val="1533922893"/>
      </p:ext>
    </p:extLst>
  </p:cSld>
</p:sld>
</file>

<file path=ppt/theme/theme1.xml><?xml version="1.0" encoding="utf-8"?>
<a:theme xmlns:a="http://schemas.openxmlformats.org/drawingml/2006/main" name="ChatGPT">
  <a:themeElements>
    <a:clrScheme name="Warm Editorial Music">
      <a:dk1>
        <a:srgbClr val="111111"/>
      </a:dk1>
      <a:lt1>
        <a:srgbClr val="FFFFFF"/>
      </a:lt1>
      <a:dk2>
        <a:srgbClr val="18352F"/>
      </a:dk2>
      <a:lt2>
        <a:srgbClr val="F2EBDD"/>
      </a:lt2>
      <a:accent1>
        <a:srgbClr val="24413A"/>
      </a:accent1>
      <a:accent2>
        <a:srgbClr val="E99279"/>
      </a:accent2>
      <a:accent3>
        <a:srgbClr val="D9B65D"/>
      </a:accent3>
      <a:accent4>
        <a:srgbClr val="9AAFA5"/>
      </a:accent4>
      <a:accent5>
        <a:srgbClr val="82A9BE"/>
      </a:accent5>
      <a:accent6>
        <a:srgbClr val="A58169"/>
      </a:accent6>
      <a:hlink>
        <a:srgbClr val="82A9BE"/>
      </a:hlink>
      <a:folHlink>
        <a:srgbClr val="8B729E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Warm Editorial Music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2026-09-22T08:46:19.2070000Z</dcterms:created>
  <dcterms:modified xsi:type="dcterms:W3CDTF">2026-09-22T08:46:19.2070000Z</dcterms:modified>
</coreProperties>
</file>